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12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18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0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32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0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28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00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9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04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C858-07EF-45D3-A973-86D7B3F145B1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0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6">
            <a:extLst>
              <a:ext uri="{FF2B5EF4-FFF2-40B4-BE49-F238E27FC236}">
                <a16:creationId xmlns:a16="http://schemas.microsoft.com/office/drawing/2014/main" id="{A0C13E95-C4C7-4A12-B197-D1E1C67C43BF}"/>
              </a:ext>
            </a:extLst>
          </p:cNvPr>
          <p:cNvSpPr txBox="1">
            <a:spLocks/>
          </p:cNvSpPr>
          <p:nvPr/>
        </p:nvSpPr>
        <p:spPr>
          <a:xfrm>
            <a:off x="3" y="0"/>
            <a:ext cx="7792354" cy="47625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marL="0" indent="0" algn="ctr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kumimoji="1"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19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125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68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7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6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615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○１枚版</a:t>
            </a:r>
            <a:endParaRPr lang="ja-JP" altLang="en-US" sz="2400" b="1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1C9126F-53C5-42F8-8829-8D619F2D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95" y="2407132"/>
            <a:ext cx="3529457" cy="3492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3A9AB22-1C4C-4A3A-B1BB-0B490F6A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377" y="2407132"/>
            <a:ext cx="3529348" cy="3492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019306-18C6-4DEE-B77F-9212B13038C7}"/>
              </a:ext>
            </a:extLst>
          </p:cNvPr>
          <p:cNvSpPr txBox="1"/>
          <p:nvPr/>
        </p:nvSpPr>
        <p:spPr>
          <a:xfrm>
            <a:off x="1267578" y="2204864"/>
            <a:ext cx="1961068" cy="369332"/>
          </a:xfrm>
          <a:prstGeom prst="rect">
            <a:avLst/>
          </a:prstGeom>
          <a:solidFill>
            <a:srgbClr val="DAEDEF">
              <a:lumMod val="20000"/>
              <a:lumOff val="80000"/>
            </a:srgbClr>
          </a:solidFill>
          <a:ln w="19050">
            <a:solidFill>
              <a:srgbClr val="000000"/>
            </a:solidFill>
          </a:ln>
        </p:spPr>
        <p:txBody>
          <a:bodyPr vert="horz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rPr>
              <a:t>少雨年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の発生頻度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782400-A21E-45DA-AD95-F004480AD2B7}"/>
              </a:ext>
            </a:extLst>
          </p:cNvPr>
          <p:cNvSpPr txBox="1"/>
          <p:nvPr/>
        </p:nvSpPr>
        <p:spPr>
          <a:xfrm>
            <a:off x="5773961" y="2222466"/>
            <a:ext cx="1934331" cy="369332"/>
          </a:xfrm>
          <a:prstGeom prst="rect">
            <a:avLst/>
          </a:prstGeom>
          <a:solidFill>
            <a:srgbClr val="DAEDEF">
              <a:lumMod val="20000"/>
              <a:lumOff val="80000"/>
            </a:srgbClr>
          </a:solidFill>
          <a:ln w="19050">
            <a:solidFill>
              <a:srgbClr val="000000"/>
            </a:solidFill>
          </a:ln>
        </p:spPr>
        <p:txBody>
          <a:bodyPr vert="horz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</a:rPr>
              <a:t>渇水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の発生頻度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49E2EF8-CECF-4CFE-964C-8E87B0A3DA2D}"/>
              </a:ext>
            </a:extLst>
          </p:cNvPr>
          <p:cNvSpPr/>
          <p:nvPr/>
        </p:nvSpPr>
        <p:spPr>
          <a:xfrm>
            <a:off x="413395" y="5851086"/>
            <a:ext cx="8179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0"/>
              </a:spcAft>
              <a:tabLst>
                <a:tab pos="925195" algn="l"/>
                <a:tab pos="533400" algn="l"/>
              </a:tabLst>
            </a:pP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注：この計算は、国総研が、文部科学省による複数の学術研究プログラム（「創生」、「統合」、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SI-CAT</a:t>
            </a:r>
            <a:r>
              <a:rPr lang="ja-JP" altLang="en-US" sz="800" dirty="0" err="1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、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DIAS</a:t>
            </a: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）間連携および地球シミュレータにより作成された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d4PDF</a:t>
            </a: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を用いて、バイアス補正・流出解析により、「過去実験」および「将来実験」の年降水量および渇水流量が、「過去実験の非超過確率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1/10</a:t>
            </a: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の値」以下となる年の発生頻度の比を計算したもの。</a:t>
            </a:r>
            <a:endParaRPr lang="en-US" altLang="ja-JP" sz="800" dirty="0">
              <a:solidFill>
                <a:srgbClr val="000000"/>
              </a:solidFill>
              <a:latin typeface="HGP創英角ｺﾞｼｯｸUB"/>
              <a:ea typeface="HGP創英角ｺﾞｼｯｸUB"/>
              <a:cs typeface="Times New Roman" panose="02020603050405020304" pitchFamily="18" charset="0"/>
            </a:endParaRPr>
          </a:p>
          <a:p>
            <a:pPr marL="355600" indent="-355600">
              <a:spcAft>
                <a:spcPts val="0"/>
              </a:spcAft>
              <a:tabLst>
                <a:tab pos="925195" algn="l"/>
                <a:tab pos="533400" algn="l"/>
              </a:tabLst>
            </a:pP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出典：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西村宗倫，高田望，坂本光司，小池克征，越田智喜，竹下哲也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: 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気候変動による非超過確率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1/10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の少雨年の発生頻度の変化の計算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, 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河川技術論文集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,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第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29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巻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, pp.551-556, 2023.</a:t>
            </a: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　　</a:t>
            </a:r>
            <a:endParaRPr lang="en-US" altLang="ja-JP" sz="800" dirty="0">
              <a:solidFill>
                <a:srgbClr val="000000"/>
              </a:solidFill>
              <a:latin typeface="HGP創英角ｺﾞｼｯｸUB"/>
              <a:ea typeface="HGP創英角ｺﾞｼｯｸUB"/>
              <a:cs typeface="Times New Roman" panose="02020603050405020304" pitchFamily="18" charset="0"/>
            </a:endParaRPr>
          </a:p>
          <a:p>
            <a:pPr marL="355600" indent="-355600">
              <a:spcAft>
                <a:spcPts val="0"/>
              </a:spcAft>
              <a:tabLst>
                <a:tab pos="925195" algn="l"/>
                <a:tab pos="533400" algn="l"/>
              </a:tabLst>
            </a:pP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　　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   :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西村宗倫，高田望，</a:t>
            </a: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坂井大作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，</a:t>
            </a: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水垣滋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，竹下哲也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: 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気候変動による非超過確率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1/10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の</a:t>
            </a:r>
            <a:r>
              <a:rPr lang="ja-JP" altLang="en-US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渇水流量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の発生頻度の変化の計算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, 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河川技術論文集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,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第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30</a:t>
            </a:r>
            <a:r>
              <a:rPr lang="ja-JP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巻</a:t>
            </a:r>
            <a:r>
              <a:rPr lang="en-US" altLang="ja-JP" sz="8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, pp.363-368, 2024.</a:t>
            </a:r>
            <a:endParaRPr lang="ja-JP" altLang="ja-JP" sz="800" dirty="0">
              <a:solidFill>
                <a:srgbClr val="000000"/>
              </a:solidFill>
              <a:latin typeface="HGP創英角ｺﾞｼｯｸUB"/>
              <a:ea typeface="HGP創英角ｺﾞｼｯｸUB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2E773D8-F710-46A7-9A14-1E11C99EEF55}"/>
              </a:ext>
            </a:extLst>
          </p:cNvPr>
          <p:cNvSpPr/>
          <p:nvPr/>
        </p:nvSpPr>
        <p:spPr>
          <a:xfrm>
            <a:off x="1023129" y="3066493"/>
            <a:ext cx="2044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96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水系の平均で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1.5</a:t>
            </a:r>
            <a:r>
              <a:rPr lang="ja-JP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倍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98CB1F-2969-4375-BDD2-1AF0CE5D7C0A}"/>
              </a:ext>
            </a:extLst>
          </p:cNvPr>
          <p:cNvSpPr/>
          <p:nvPr/>
        </p:nvSpPr>
        <p:spPr>
          <a:xfrm>
            <a:off x="4792463" y="3086970"/>
            <a:ext cx="31019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96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水系の平均で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2.2</a:t>
            </a:r>
            <a:r>
              <a:rPr lang="ja-JP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倍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F6DB0AC5-0A12-46AB-BEDE-F1BF1959C4A9}"/>
              </a:ext>
            </a:extLst>
          </p:cNvPr>
          <p:cNvSpPr/>
          <p:nvPr/>
        </p:nvSpPr>
        <p:spPr>
          <a:xfrm rot="5400000">
            <a:off x="3538405" y="3818909"/>
            <a:ext cx="1972512" cy="414112"/>
          </a:xfrm>
          <a:prstGeom prst="triangle">
            <a:avLst/>
          </a:prstGeom>
          <a:solidFill>
            <a:srgbClr val="2D2D8A">
              <a:lumMod val="60000"/>
              <a:lumOff val="40000"/>
              <a:alpha val="55000"/>
            </a:srgbClr>
          </a:solidFill>
          <a:ln w="25400" cap="flat" cmpd="sng" algn="ctr">
            <a:solidFill>
              <a:srgbClr val="2D2D8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196B6AA-8E98-4EE4-B0D8-B12CFB7755C1}"/>
              </a:ext>
            </a:extLst>
          </p:cNvPr>
          <p:cNvSpPr/>
          <p:nvPr/>
        </p:nvSpPr>
        <p:spPr>
          <a:xfrm>
            <a:off x="145333" y="815164"/>
            <a:ext cx="8891163" cy="707886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産業革命以降、地球の平均気温が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２℃</a:t>
            </a:r>
            <a:r>
              <a:rPr kumimoji="0" lang="ja-JP" altLang="en-US" sz="20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上昇し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た場合の非超過確率</a:t>
            </a:r>
            <a:r>
              <a:rPr kumimoji="0" lang="en-US" altLang="ja-JP" sz="20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/10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少雨年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の発生頻度は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約１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５倍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渇水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の発生頻度は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約２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２倍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と試算されている。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68CC30-ADBA-4071-B4D4-F7F1210DBD57}"/>
              </a:ext>
            </a:extLst>
          </p:cNvPr>
          <p:cNvSpPr txBox="1"/>
          <p:nvPr/>
        </p:nvSpPr>
        <p:spPr>
          <a:xfrm>
            <a:off x="5960317" y="5034495"/>
            <a:ext cx="2451368" cy="461665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１倍を超過した水系は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96</a:t>
            </a:r>
            <a:r>
              <a:rPr kumimoji="0" lang="ja-JP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水系中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kumimoji="0" lang="ja-JP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水系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94%)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464D95-3BCD-4C4E-80B5-19D34235D111}"/>
              </a:ext>
            </a:extLst>
          </p:cNvPr>
          <p:cNvSpPr txBox="1"/>
          <p:nvPr/>
        </p:nvSpPr>
        <p:spPr>
          <a:xfrm>
            <a:off x="1433447" y="5035972"/>
            <a:ext cx="2525476" cy="461665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１倍を超過した水系は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96</a:t>
            </a:r>
            <a:r>
              <a:rPr kumimoji="0" lang="ja-JP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水系中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72</a:t>
            </a:r>
            <a:r>
              <a:rPr kumimoji="0" lang="ja-JP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水系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75%)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10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6">
            <a:extLst>
              <a:ext uri="{FF2B5EF4-FFF2-40B4-BE49-F238E27FC236}">
                <a16:creationId xmlns:a16="http://schemas.microsoft.com/office/drawing/2014/main" id="{4E5B458D-98E3-41C7-919D-25B6983657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" y="0"/>
            <a:ext cx="7792354" cy="47625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marL="0" indent="0" algn="ctr" defTabSz="1007745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kumimoji="1"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19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125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68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7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06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615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○パーツ版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94147C-65E0-4256-AE62-9D6FC3C9B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280942"/>
            <a:ext cx="2412000" cy="238647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5A5152-D3EA-4C55-9DB8-8CD641947F4E}"/>
              </a:ext>
            </a:extLst>
          </p:cNvPr>
          <p:cNvSpPr/>
          <p:nvPr/>
        </p:nvSpPr>
        <p:spPr>
          <a:xfrm>
            <a:off x="3182299" y="2111665"/>
            <a:ext cx="2634748" cy="33855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産業革命以降、地球の平均気温が</a:t>
            </a:r>
            <a:r>
              <a:rPr kumimoji="0" lang="ja-JP" alt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２℃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上昇した</a:t>
            </a:r>
            <a:r>
              <a:rPr kumimoji="0" lang="ja-JP" altLang="en-US" sz="8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場合の非超過確率</a:t>
            </a:r>
            <a:r>
              <a:rPr kumimoji="0" lang="en-US" altLang="ja-JP" sz="8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1/10</a:t>
            </a:r>
            <a:r>
              <a:rPr kumimoji="0" lang="ja-JP" altLang="en-US" sz="800" kern="0" dirty="0" err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のの</a:t>
            </a:r>
            <a:r>
              <a:rPr kumimoji="0" lang="ja-JP" altLang="en-US" sz="8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渇水の発生頻度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kumimoji="0" lang="ja-JP" alt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約２</a:t>
            </a:r>
            <a:r>
              <a:rPr kumimoji="0" lang="en-US" altLang="ja-JP" sz="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0" lang="ja-JP" alt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２倍</a:t>
            </a: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と試算。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CF142C-9CAB-4C98-97A6-BD468560557D}"/>
              </a:ext>
            </a:extLst>
          </p:cNvPr>
          <p:cNvSpPr/>
          <p:nvPr/>
        </p:nvSpPr>
        <p:spPr>
          <a:xfrm>
            <a:off x="3076945" y="2570739"/>
            <a:ext cx="1852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96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水系の平均で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渇水の発生頻度が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2.2</a:t>
            </a:r>
            <a:r>
              <a:rPr lang="ja-JP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倍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5C14B3-7915-452F-A0A2-0DAA629F3DA2}"/>
              </a:ext>
            </a:extLst>
          </p:cNvPr>
          <p:cNvSpPr/>
          <p:nvPr/>
        </p:nvSpPr>
        <p:spPr>
          <a:xfrm>
            <a:off x="3186983" y="4584475"/>
            <a:ext cx="2540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  <a:tabLst>
                <a:tab pos="925195" algn="l"/>
                <a:tab pos="533400" algn="l"/>
              </a:tabLst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注：「過去実験」及び「将来実験」の渇水流量が、「過去実験の非超過確率</a:t>
            </a:r>
            <a:r>
              <a:rPr lang="en-US" altLang="ja-JP" sz="6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1/10</a:t>
            </a: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の値」以下となる年の発生頻度の比を計算したもの。</a:t>
            </a:r>
            <a:endParaRPr lang="en-US" altLang="ja-JP" sz="600" dirty="0">
              <a:solidFill>
                <a:srgbClr val="000000"/>
              </a:solidFill>
              <a:latin typeface="HGP創英角ｺﾞｼｯｸUB"/>
              <a:ea typeface="HGP創英角ｺﾞｼｯｸUB"/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tabLst>
                <a:tab pos="925195" algn="l"/>
                <a:tab pos="533400" algn="l"/>
              </a:tabLst>
            </a:pP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注</a:t>
            </a:r>
            <a:r>
              <a:rPr lang="en-US" altLang="ja-JP" sz="6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:</a:t>
            </a: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この計算は、国総研が、地球シミュレータにより作成された</a:t>
            </a:r>
            <a:r>
              <a:rPr lang="en-US" altLang="ja-JP" sz="6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d4PDF</a:t>
            </a:r>
            <a:r>
              <a:rPr lang="ja-JP" altLang="en-US" sz="60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Times New Roman" panose="02020603050405020304" pitchFamily="18" charset="0"/>
              </a:rPr>
              <a:t>を用いて、バイアス補正・流出解析を行った。</a:t>
            </a:r>
            <a:endParaRPr lang="en-US" altLang="ja-JP" sz="600" dirty="0">
              <a:solidFill>
                <a:srgbClr val="000000"/>
              </a:solidFill>
              <a:latin typeface="HGP創英角ｺﾞｼｯｸUB"/>
              <a:ea typeface="HGP創英角ｺﾞｼｯｸUB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520532-F94A-4F9C-A852-D39D06DF94BB}"/>
              </a:ext>
            </a:extLst>
          </p:cNvPr>
          <p:cNvSpPr txBox="1"/>
          <p:nvPr/>
        </p:nvSpPr>
        <p:spPr>
          <a:xfrm>
            <a:off x="3820283" y="3956418"/>
            <a:ext cx="1852043" cy="400110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１倍を超過した水系は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96</a:t>
            </a:r>
            <a:r>
              <a:rPr kumimoji="0" lang="ja-JP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水系中</a:t>
            </a:r>
            <a:r>
              <a:rPr kumimoji="0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kumimoji="0" lang="ja-JP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水系</a:t>
            </a:r>
            <a:r>
              <a:rPr kumimoji="0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0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94%)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1757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423</Words>
  <Application>Microsoft Office PowerPoint</Application>
  <PresentationFormat>画面に合わせる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Meiryo UI</vt:lpstr>
      <vt:lpstr>ＭＳ Ｐゴシック</vt:lpstr>
      <vt:lpstr>Arial</vt:lpstr>
      <vt:lpstr>Calibri</vt:lpstr>
      <vt:lpstr>Times New Roman</vt:lpstr>
      <vt:lpstr>Wingdings</vt:lpstr>
      <vt:lpstr>Blank</vt:lpstr>
      <vt:lpstr>PowerPoint プレゼンテーション</vt:lpstr>
      <vt:lpstr>○パーツ版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西村 宗倫</dc:creator>
  <cp:lastModifiedBy>西村 宗倫</cp:lastModifiedBy>
  <cp:revision>2</cp:revision>
  <dcterms:created xsi:type="dcterms:W3CDTF">2020-12-12T03:11:31Z</dcterms:created>
  <dcterms:modified xsi:type="dcterms:W3CDTF">2024-07-22T23:25:59Z</dcterms:modified>
</cp:coreProperties>
</file>