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798" r:id="rId2"/>
    <p:sldId id="867" r:id="rId3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000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0" autoAdjust="0"/>
    <p:restoredTop sz="85665" autoAdjust="0"/>
  </p:normalViewPr>
  <p:slideViewPr>
    <p:cSldViewPr snapToGrid="0">
      <p:cViewPr varScale="1">
        <p:scale>
          <a:sx n="91" d="100"/>
          <a:sy n="91" d="100"/>
        </p:scale>
        <p:origin x="22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787" cy="498693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2"/>
            <a:ext cx="2949787" cy="498693"/>
          </a:xfrm>
          <a:prstGeom prst="rect">
            <a:avLst/>
          </a:prstGeom>
        </p:spPr>
        <p:txBody>
          <a:bodyPr vert="horz" lIns="91421" tIns="45711" rIns="91421" bIns="45711" rtlCol="0"/>
          <a:lstStyle>
            <a:lvl1pPr algn="r">
              <a:defRPr sz="1200"/>
            </a:lvl1pPr>
          </a:lstStyle>
          <a:p>
            <a:fld id="{063D112D-405A-4784-A8BE-B3ECCB13EA03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1" tIns="45711" rIns="91421" bIns="457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8"/>
            <a:ext cx="5445760" cy="3913614"/>
          </a:xfrm>
          <a:prstGeom prst="rect">
            <a:avLst/>
          </a:prstGeom>
        </p:spPr>
        <p:txBody>
          <a:bodyPr vert="horz" lIns="91421" tIns="45711" rIns="91421" bIns="457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8"/>
            <a:ext cx="2949787" cy="498692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8"/>
            <a:ext cx="2949787" cy="498692"/>
          </a:xfrm>
          <a:prstGeom prst="rect">
            <a:avLst/>
          </a:prstGeom>
        </p:spPr>
        <p:txBody>
          <a:bodyPr vert="horz" lIns="91421" tIns="45711" rIns="91421" bIns="45711" rtlCol="0" anchor="b"/>
          <a:lstStyle>
            <a:lvl1pPr algn="r">
              <a:defRPr sz="1200"/>
            </a:lvl1pPr>
          </a:lstStyle>
          <a:p>
            <a:fld id="{FD3B478F-E83F-498C-95BA-C6C703FC23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50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5955C-F975-60EC-1129-261A93A13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8E7A27-656B-AD6E-41F1-C61D0F0C92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001012-D8B6-CF32-32E9-CA0B11E30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E12B67-0ABD-44D6-9025-D6488F7F20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B478F-E83F-498C-95BA-C6C703FC23D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2336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EDDBA-5FB5-C79D-930A-05940AE9E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383368-BE51-C269-608B-25401E539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B3EC44-A56A-B0E1-B678-5E599CFBE9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1EBB0A-144C-0FB9-947F-B187BF8A00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B478F-E83F-498C-95BA-C6C703FC23D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668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7EF0D-4EA7-43BA-AAFE-43E5DF73872E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286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A15A-A3B7-4534-B0DF-E5D11138E636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941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3D243-E1D9-4618-9C42-17275DF6B26A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688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9AAB-8C31-48A8-8457-FFDD79DA964D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25363"/>
            <a:ext cx="2057400" cy="365125"/>
          </a:xfrm>
        </p:spPr>
        <p:txBody>
          <a:bodyPr/>
          <a:lstStyle>
            <a:lvl1pPr>
              <a:defRPr sz="2400"/>
            </a:lvl1pPr>
          </a:lstStyle>
          <a:p>
            <a:fld id="{C3EA3408-B5FE-4325-AFF9-ACCCA0F9E5FF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2647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FCD9F-E831-4099-A149-4CE216D19B3B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566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5A52B-0DA5-45DE-808F-9DD6886363F4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706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545C8-BBE5-4790-BA2C-BEFFD6DF8C80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285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03DF1-5374-421C-8186-32E39D1EAD0B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720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362-7174-47E9-B988-616057F8BD00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16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37B7-E672-4325-9E73-961D893B403B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810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BA56-B5FD-4050-8771-053367F18171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9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A984F1-9B3C-4C5C-BE4A-930535A4E2FC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EA3408-B5FE-4325-AFF9-ACCCA0F9E5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676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8.png"/><Relationship Id="rId4" Type="http://schemas.openxmlformats.org/officeDocument/2006/relationships/image" Target="../media/image15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BD48A-29C2-71C0-7124-EF53F3739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146D5E4A-7530-73BB-94A9-8861059D3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346" y="4787273"/>
            <a:ext cx="1440000" cy="154412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DAAF399-9C14-6405-4EBF-2BC18070D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8346" y="2425097"/>
            <a:ext cx="1440000" cy="1544127"/>
          </a:xfrm>
          <a:prstGeom prst="rect">
            <a:avLst/>
          </a:prstGeom>
        </p:spPr>
      </p:pic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C11CDC20-FA19-7DB1-951A-68CFA10AFEA7}"/>
              </a:ext>
            </a:extLst>
          </p:cNvPr>
          <p:cNvSpPr txBox="1">
            <a:spLocks/>
          </p:cNvSpPr>
          <p:nvPr/>
        </p:nvSpPr>
        <p:spPr>
          <a:xfrm>
            <a:off x="78092" y="514536"/>
            <a:ext cx="8992611" cy="558751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72000" tIns="36000" rIns="7200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SzPct val="100000"/>
              <a:buFont typeface="Aptos" panose="020B0004020202020204" pitchFamily="34" charset="0"/>
              <a:buChar char="○"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気候変動による渇水への影響について、気候モデル</a:t>
            </a:r>
            <a:r>
              <a:rPr lang="en-US" altLang="ja-JP" sz="1400" b="1" baseline="30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※1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と流出解析</a:t>
            </a:r>
            <a:r>
              <a:rPr lang="en-US" altLang="ja-JP" sz="1400" b="1" baseline="30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※2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を用いたマクロ的評価</a:t>
            </a:r>
            <a:r>
              <a:rPr lang="en-US" altLang="ja-JP" sz="1400" b="1" baseline="30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※3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では、</a:t>
            </a:r>
            <a:r>
              <a:rPr lang="ja-JP" altLang="en-US" sz="1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年積算降水量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の減少幅は小さいものの、</a:t>
            </a:r>
            <a:r>
              <a:rPr lang="ja-JP" altLang="en-US" sz="1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降水パターンの極端化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と</a:t>
            </a:r>
            <a:r>
              <a:rPr lang="ja-JP" altLang="en-US" sz="1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蒸発散量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の増加が大きく、</a:t>
            </a:r>
            <a:r>
              <a:rPr lang="ja-JP" altLang="en-US" sz="1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基準渇水流量</a:t>
            </a:r>
            <a:r>
              <a:rPr lang="en-US" altLang="ja-JP" sz="1400" b="1" baseline="30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※4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の減少が確認されている。</a:t>
            </a: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7ED86B6F-00EA-EF48-C455-9E01AA4994CC}"/>
              </a:ext>
            </a:extLst>
          </p:cNvPr>
          <p:cNvSpPr/>
          <p:nvPr/>
        </p:nvSpPr>
        <p:spPr>
          <a:xfrm>
            <a:off x="73296" y="17693"/>
            <a:ext cx="8997407" cy="3695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気候変動による渇水への影響のマクロ的評価</a:t>
            </a: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C86CC842-BA7A-F71E-FEFA-ED086DF5EDCE}"/>
              </a:ext>
            </a:extLst>
          </p:cNvPr>
          <p:cNvSpPr/>
          <p:nvPr/>
        </p:nvSpPr>
        <p:spPr>
          <a:xfrm>
            <a:off x="0" y="6526821"/>
            <a:ext cx="9302591" cy="331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600" b="1" dirty="0">
                <a:solidFill>
                  <a:schemeClr val="tx1"/>
                </a:solidFill>
                <a:highlight>
                  <a:srgbClr val="00FFFF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出典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：文部科学省気候変動予測先端研究プログラムのもと地球シミュレータを用いて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d4PDF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を全国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5km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メッシュで力学的ダウンスケールしたデータに対し，国土技術政策総合研究所が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Dual-Window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法でバイアス補正したデータを用いた．</a:t>
            </a:r>
            <a:endParaRPr kumimoji="1" lang="en-US" altLang="ja-JP" sz="600" b="1" dirty="0">
              <a:solidFill>
                <a:schemeClr val="tx1"/>
              </a:solidFill>
              <a:highlight>
                <a:srgbClr val="00FFFF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：西村宗倫，高田望，坂本光司，嶋谷祐馬，柴川大雅，因幡直希，仲江川敏之，池淵周一，竹下哲也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 WBC-d4PDF5km(2022)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を用いた気候変動による渇水への影響のマクロ的評価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 2025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年土木学会論文集（地球環境），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Vol.81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No.27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25-27035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2025.</a:t>
            </a:r>
          </a:p>
          <a:p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を元に一部改変している。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E187F84D-AFE5-CA6C-6E9B-E408C9CA0794}"/>
              </a:ext>
            </a:extLst>
          </p:cNvPr>
          <p:cNvSpPr txBox="1"/>
          <p:nvPr/>
        </p:nvSpPr>
        <p:spPr>
          <a:xfrm>
            <a:off x="595002" y="2069173"/>
            <a:ext cx="153587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年積算降水量</a:t>
            </a:r>
            <a:endParaRPr kumimoji="1" lang="en-US" altLang="ja-JP" sz="1200" b="1" dirty="0">
              <a:solidFill>
                <a:srgbClr val="0000FF"/>
              </a:solidFill>
              <a:highlight>
                <a:srgbClr val="00FFFF"/>
              </a:highlight>
              <a:latin typeface="+mn-ea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ECA02F67-AFE7-629C-EE57-BFB0C29AC162}"/>
              </a:ext>
            </a:extLst>
          </p:cNvPr>
          <p:cNvSpPr txBox="1"/>
          <p:nvPr/>
        </p:nvSpPr>
        <p:spPr>
          <a:xfrm>
            <a:off x="5269048" y="2061937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年蒸発散量</a:t>
            </a:r>
            <a:endParaRPr kumimoji="1" lang="en-US" altLang="ja-JP" sz="1200" b="1" dirty="0">
              <a:solidFill>
                <a:srgbClr val="0000FF"/>
              </a:solidFill>
              <a:highlight>
                <a:srgbClr val="00FFFF"/>
              </a:highlight>
              <a:latin typeface="+mn-ea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CAF7226C-4E8E-8F4D-91FD-D695681A823A}"/>
              </a:ext>
            </a:extLst>
          </p:cNvPr>
          <p:cNvSpPr txBox="1"/>
          <p:nvPr/>
        </p:nvSpPr>
        <p:spPr>
          <a:xfrm>
            <a:off x="7339169" y="2070997"/>
            <a:ext cx="1562024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基準渇水流量</a:t>
            </a:r>
            <a:r>
              <a:rPr kumimoji="1" lang="en-US" altLang="ja-JP" sz="1200" b="1" baseline="30000" dirty="0">
                <a:solidFill>
                  <a:srgbClr val="0000FF"/>
                </a:solidFill>
                <a:latin typeface="+mn-ea"/>
              </a:rPr>
              <a:t>※4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B147D1E3-958C-4836-ABD1-E557538CA4CF}"/>
              </a:ext>
            </a:extLst>
          </p:cNvPr>
          <p:cNvSpPr/>
          <p:nvPr/>
        </p:nvSpPr>
        <p:spPr>
          <a:xfrm>
            <a:off x="57971" y="2060509"/>
            <a:ext cx="8992611" cy="2059921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1C0A5D58-1FA1-40C4-9896-67794B6828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232" y="2427314"/>
            <a:ext cx="1440000" cy="152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3E07673D-6794-4AA7-A3BA-29802F2DCB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78" y="2367905"/>
            <a:ext cx="1440000" cy="1521478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テキスト ボックス 54">
            <a:extLst>
              <a:ext uri="{FF2B5EF4-FFF2-40B4-BE49-F238E27FC236}">
                <a16:creationId xmlns:a16="http://schemas.microsoft.com/office/drawing/2014/main" id="{B08738A0-ABEF-4814-82B2-538F9694A1EC}"/>
              </a:ext>
            </a:extLst>
          </p:cNvPr>
          <p:cNvSpPr txBox="1"/>
          <p:nvPr/>
        </p:nvSpPr>
        <p:spPr>
          <a:xfrm>
            <a:off x="481207" y="2380856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3.14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B6ED45E0-26E0-4491-8614-ACCCBA1FB2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795778" y="3909989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62BBE832-E588-49E7-8509-D32FC335996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5930478" y="3900824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59F6B9D8-F4D6-4C09-8E1E-97F88276D3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8200" y="2375397"/>
            <a:ext cx="1440000" cy="1522704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06B39D8C-8007-42EB-A390-65E1E16991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83939" y="2380857"/>
            <a:ext cx="1440000" cy="1519248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DCA74824-E1A6-4181-9437-DA4E7DDBD423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2548011" y="3916218"/>
            <a:ext cx="1332000" cy="161616"/>
          </a:xfrm>
          <a:prstGeom prst="rect">
            <a:avLst/>
          </a:prstGeom>
        </p:spPr>
      </p:pic>
      <p:pic>
        <p:nvPicPr>
          <p:cNvPr id="70" name="図 69">
            <a:extLst>
              <a:ext uri="{FF2B5EF4-FFF2-40B4-BE49-F238E27FC236}">
                <a16:creationId xmlns:a16="http://schemas.microsoft.com/office/drawing/2014/main" id="{2B214FF8-33FC-428C-8DAE-CF23286EDB3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4211165" y="3919256"/>
            <a:ext cx="1332000" cy="161616"/>
          </a:xfrm>
          <a:prstGeom prst="rect">
            <a:avLst/>
          </a:prstGeom>
        </p:spPr>
      </p:pic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D187A018-880A-4056-A930-0B3CA67A974C}"/>
              </a:ext>
            </a:extLst>
          </p:cNvPr>
          <p:cNvSpPr txBox="1"/>
          <p:nvPr/>
        </p:nvSpPr>
        <p:spPr>
          <a:xfrm>
            <a:off x="1146327" y="3581286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※5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0.2%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5BFFE7BD-5679-4E45-A00F-AF09055F60C8}"/>
              </a:ext>
            </a:extLst>
          </p:cNvPr>
          <p:cNvSpPr txBox="1"/>
          <p:nvPr/>
        </p:nvSpPr>
        <p:spPr>
          <a:xfrm>
            <a:off x="2861587" y="3581207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※5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3.3%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AC211B42-0A97-4D4C-9174-C7843000B83E}"/>
              </a:ext>
            </a:extLst>
          </p:cNvPr>
          <p:cNvSpPr txBox="1"/>
          <p:nvPr/>
        </p:nvSpPr>
        <p:spPr>
          <a:xfrm>
            <a:off x="4547450" y="3589544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※5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3.1%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266F6160-560A-4A79-B0FF-FE53588F6D87}"/>
              </a:ext>
            </a:extLst>
          </p:cNvPr>
          <p:cNvSpPr txBox="1"/>
          <p:nvPr/>
        </p:nvSpPr>
        <p:spPr>
          <a:xfrm>
            <a:off x="6308516" y="3584591"/>
            <a:ext cx="1093482" cy="3285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2.8%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611145D-BBD8-3D51-2F15-1BF9449713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232" y="4781217"/>
            <a:ext cx="1440000" cy="1522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852EDC7-3678-5C56-C1FC-75641235B27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68" y="4782964"/>
            <a:ext cx="1440000" cy="1523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A7714B16-4F86-C6D1-7F5D-027DAC901A2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786543" y="6323294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C709113-C7FA-F82B-B608-47568C4E2DD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5837746" y="6317518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C9F9E8E-FEF8-EC39-E6E5-57ED401454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3641" y="4781217"/>
            <a:ext cx="1440000" cy="1521478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4C817DEE-8914-B212-49D2-429372BCB3B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83088" y="4781545"/>
            <a:ext cx="1440000" cy="1519248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820E2BEB-DBAB-3F7D-AF86-0F6CE9F7854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2525129" y="6330389"/>
            <a:ext cx="1332000" cy="161616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02BE3533-263F-1BC1-5F18-EC3AD9BFABD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4161685" y="6323359"/>
            <a:ext cx="1332000" cy="161616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E5EC76B-FF6C-0CAB-5337-01CCA0F0E422}"/>
              </a:ext>
            </a:extLst>
          </p:cNvPr>
          <p:cNvSpPr txBox="1"/>
          <p:nvPr/>
        </p:nvSpPr>
        <p:spPr>
          <a:xfrm>
            <a:off x="1122136" y="5994343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※5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1.6%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EC17A0E-1496-60D4-6FB6-96CFACE5B582}"/>
              </a:ext>
            </a:extLst>
          </p:cNvPr>
          <p:cNvSpPr txBox="1"/>
          <p:nvPr/>
        </p:nvSpPr>
        <p:spPr>
          <a:xfrm>
            <a:off x="2848010" y="6000874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※5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7.2%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F528508-8F61-A3AE-3E06-0E7BF3567E37}"/>
              </a:ext>
            </a:extLst>
          </p:cNvPr>
          <p:cNvSpPr txBox="1"/>
          <p:nvPr/>
        </p:nvSpPr>
        <p:spPr>
          <a:xfrm>
            <a:off x="4546479" y="5996790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※5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5.5%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6B1616E-0417-0F8D-BAC8-B318090CC444}"/>
              </a:ext>
            </a:extLst>
          </p:cNvPr>
          <p:cNvSpPr txBox="1"/>
          <p:nvPr/>
        </p:nvSpPr>
        <p:spPr>
          <a:xfrm>
            <a:off x="6244948" y="6000874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※5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6.4%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5E240DEA-96A6-4064-8739-8837851298A3}"/>
              </a:ext>
            </a:extLst>
          </p:cNvPr>
          <p:cNvSpPr/>
          <p:nvPr/>
        </p:nvSpPr>
        <p:spPr>
          <a:xfrm>
            <a:off x="48578" y="4431673"/>
            <a:ext cx="8992611" cy="2099221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A073EF1F-8862-4590-BFAC-3DEED347B193}"/>
              </a:ext>
            </a:extLst>
          </p:cNvPr>
          <p:cNvSpPr txBox="1"/>
          <p:nvPr/>
        </p:nvSpPr>
        <p:spPr>
          <a:xfrm>
            <a:off x="625326" y="4446440"/>
            <a:ext cx="153587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年積算降水量</a:t>
            </a:r>
            <a:endParaRPr kumimoji="1" lang="en-US" altLang="ja-JP" sz="1200" b="1" dirty="0">
              <a:solidFill>
                <a:srgbClr val="0000FF"/>
              </a:solidFill>
              <a:highlight>
                <a:srgbClr val="00FFFF"/>
              </a:highlight>
              <a:latin typeface="+mn-ea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78A7BCC2-9254-4D4B-820B-29048021F180}"/>
              </a:ext>
            </a:extLst>
          </p:cNvPr>
          <p:cNvSpPr txBox="1"/>
          <p:nvPr/>
        </p:nvSpPr>
        <p:spPr>
          <a:xfrm>
            <a:off x="1902769" y="4449477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1mm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094178BC-75DB-4C12-ABED-8A59EFD0801A}"/>
              </a:ext>
            </a:extLst>
          </p:cNvPr>
          <p:cNvSpPr txBox="1"/>
          <p:nvPr/>
        </p:nvSpPr>
        <p:spPr>
          <a:xfrm>
            <a:off x="3648416" y="4453179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endParaRPr kumimoji="1" lang="en-US" altLang="ja-JP" sz="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4B15DB43-2267-4C8D-89F8-86DC243D091C}"/>
              </a:ext>
            </a:extLst>
          </p:cNvPr>
          <p:cNvSpPr txBox="1"/>
          <p:nvPr/>
        </p:nvSpPr>
        <p:spPr>
          <a:xfrm>
            <a:off x="5269048" y="4446099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年蒸発散量</a:t>
            </a:r>
            <a:endParaRPr kumimoji="1" lang="en-US" altLang="ja-JP" sz="1200" b="1" dirty="0">
              <a:solidFill>
                <a:srgbClr val="0000FF"/>
              </a:solidFill>
              <a:highlight>
                <a:srgbClr val="00FFFF"/>
              </a:highlight>
              <a:latin typeface="+mn-ea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249E276D-8C17-4AE2-909D-0FE668947947}"/>
              </a:ext>
            </a:extLst>
          </p:cNvPr>
          <p:cNvSpPr txBox="1"/>
          <p:nvPr/>
        </p:nvSpPr>
        <p:spPr>
          <a:xfrm>
            <a:off x="7338874" y="4446099"/>
            <a:ext cx="1562024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基準渇水流量</a:t>
            </a:r>
            <a:r>
              <a:rPr kumimoji="1" lang="en-US" altLang="ja-JP" sz="1200" b="1" baseline="30000" dirty="0">
                <a:solidFill>
                  <a:srgbClr val="0000FF"/>
                </a:solidFill>
                <a:latin typeface="+mn-ea"/>
              </a:rPr>
              <a:t>※4</a:t>
            </a: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266C5351-8659-4618-A9CF-9E9D16C5BDA1}"/>
              </a:ext>
            </a:extLst>
          </p:cNvPr>
          <p:cNvSpPr txBox="1"/>
          <p:nvPr/>
        </p:nvSpPr>
        <p:spPr>
          <a:xfrm>
            <a:off x="2756151" y="4441621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年積算降水量</a:t>
            </a:r>
            <a:endParaRPr kumimoji="1" lang="en-US" altLang="ja-JP" sz="1200" b="1" dirty="0">
              <a:solidFill>
                <a:srgbClr val="0000FF"/>
              </a:solidFill>
              <a:highlight>
                <a:srgbClr val="00FFFF"/>
              </a:highlight>
              <a:latin typeface="+mn-ea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EA7516AB-A429-44C8-84B3-9ED16DDC4396}"/>
              </a:ext>
            </a:extLst>
          </p:cNvPr>
          <p:cNvSpPr txBox="1"/>
          <p:nvPr/>
        </p:nvSpPr>
        <p:spPr>
          <a:xfrm>
            <a:off x="2797394" y="2064685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highlight>
                  <a:srgbClr val="00FFFF"/>
                </a:highlight>
                <a:latin typeface="+mn-ea"/>
              </a:rPr>
              <a:t>年積算降水量</a:t>
            </a:r>
            <a:endParaRPr kumimoji="1" lang="en-US" altLang="ja-JP" sz="1200" b="1" dirty="0">
              <a:solidFill>
                <a:srgbClr val="0000FF"/>
              </a:solidFill>
              <a:highlight>
                <a:srgbClr val="00FFFF"/>
              </a:highlight>
              <a:latin typeface="+mn-ea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55421ABB-0AD3-4E5B-B4E8-7384F7B1EC9C}"/>
              </a:ext>
            </a:extLst>
          </p:cNvPr>
          <p:cNvSpPr txBox="1"/>
          <p:nvPr/>
        </p:nvSpPr>
        <p:spPr>
          <a:xfrm>
            <a:off x="1880723" y="2053451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1mm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8580D9CA-227D-4594-B51E-127D591020B9}"/>
              </a:ext>
            </a:extLst>
          </p:cNvPr>
          <p:cNvSpPr txBox="1"/>
          <p:nvPr/>
        </p:nvSpPr>
        <p:spPr>
          <a:xfrm>
            <a:off x="3486000" y="2051706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endParaRPr kumimoji="1" lang="en-US" altLang="ja-JP" sz="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F2EB75D-189B-4598-B6A9-04A8FA6A1F10}"/>
              </a:ext>
            </a:extLst>
          </p:cNvPr>
          <p:cNvSpPr txBox="1"/>
          <p:nvPr/>
        </p:nvSpPr>
        <p:spPr>
          <a:xfrm>
            <a:off x="21306" y="2587843"/>
            <a:ext cx="400110" cy="150827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FF0000"/>
                </a:solidFill>
                <a:highlight>
                  <a:srgbClr val="00FFFF"/>
                </a:highlight>
              </a:rPr>
              <a:t>２度上昇実験</a:t>
            </a: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9D26D21C-2042-429F-82CA-128A3B57ADE3}"/>
              </a:ext>
            </a:extLst>
          </p:cNvPr>
          <p:cNvSpPr txBox="1"/>
          <p:nvPr/>
        </p:nvSpPr>
        <p:spPr>
          <a:xfrm>
            <a:off x="4557" y="4947973"/>
            <a:ext cx="400110" cy="150827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FF0000"/>
                </a:solidFill>
                <a:highlight>
                  <a:srgbClr val="00FFFF"/>
                </a:highlight>
              </a:rPr>
              <a:t>４度上昇実験</a:t>
            </a:r>
          </a:p>
        </p:txBody>
      </p:sp>
      <p:sp>
        <p:nvSpPr>
          <p:cNvPr id="110" name="矢印: 右 109">
            <a:extLst>
              <a:ext uri="{FF2B5EF4-FFF2-40B4-BE49-F238E27FC236}">
                <a16:creationId xmlns:a16="http://schemas.microsoft.com/office/drawing/2014/main" id="{6F07D36D-453E-4C02-BDF4-F16587B4BE02}"/>
              </a:ext>
            </a:extLst>
          </p:cNvPr>
          <p:cNvSpPr/>
          <p:nvPr/>
        </p:nvSpPr>
        <p:spPr>
          <a:xfrm>
            <a:off x="3736171" y="3037383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1" name="矢印: 右 110">
            <a:extLst>
              <a:ext uri="{FF2B5EF4-FFF2-40B4-BE49-F238E27FC236}">
                <a16:creationId xmlns:a16="http://schemas.microsoft.com/office/drawing/2014/main" id="{609A8BA6-B6E1-46FD-BF43-4BD2DE823A27}"/>
              </a:ext>
            </a:extLst>
          </p:cNvPr>
          <p:cNvSpPr/>
          <p:nvPr/>
        </p:nvSpPr>
        <p:spPr>
          <a:xfrm>
            <a:off x="2014796" y="3033235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" name="矢印: 右 111">
            <a:extLst>
              <a:ext uri="{FF2B5EF4-FFF2-40B4-BE49-F238E27FC236}">
                <a16:creationId xmlns:a16="http://schemas.microsoft.com/office/drawing/2014/main" id="{9A32E019-E1CF-46FE-8A25-201ADE06D440}"/>
              </a:ext>
            </a:extLst>
          </p:cNvPr>
          <p:cNvSpPr/>
          <p:nvPr/>
        </p:nvSpPr>
        <p:spPr>
          <a:xfrm>
            <a:off x="5425973" y="3038737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3" name="矢印: 右 112">
            <a:extLst>
              <a:ext uri="{FF2B5EF4-FFF2-40B4-BE49-F238E27FC236}">
                <a16:creationId xmlns:a16="http://schemas.microsoft.com/office/drawing/2014/main" id="{B726270C-D576-4DE9-B8E0-B52612A5B019}"/>
              </a:ext>
            </a:extLst>
          </p:cNvPr>
          <p:cNvSpPr/>
          <p:nvPr/>
        </p:nvSpPr>
        <p:spPr>
          <a:xfrm>
            <a:off x="7122939" y="3035619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4" name="矢印: 右 113">
            <a:extLst>
              <a:ext uri="{FF2B5EF4-FFF2-40B4-BE49-F238E27FC236}">
                <a16:creationId xmlns:a16="http://schemas.microsoft.com/office/drawing/2014/main" id="{81B04B71-0E7C-4240-B609-E5B4DD5C9C19}"/>
              </a:ext>
            </a:extLst>
          </p:cNvPr>
          <p:cNvSpPr/>
          <p:nvPr/>
        </p:nvSpPr>
        <p:spPr>
          <a:xfrm>
            <a:off x="2003042" y="5405630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" name="矢印: 右 114">
            <a:extLst>
              <a:ext uri="{FF2B5EF4-FFF2-40B4-BE49-F238E27FC236}">
                <a16:creationId xmlns:a16="http://schemas.microsoft.com/office/drawing/2014/main" id="{674328F6-C5E8-4908-A77E-8C7104D1E0AC}"/>
              </a:ext>
            </a:extLst>
          </p:cNvPr>
          <p:cNvSpPr/>
          <p:nvPr/>
        </p:nvSpPr>
        <p:spPr>
          <a:xfrm>
            <a:off x="3723641" y="5437332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6" name="矢印: 右 115">
            <a:extLst>
              <a:ext uri="{FF2B5EF4-FFF2-40B4-BE49-F238E27FC236}">
                <a16:creationId xmlns:a16="http://schemas.microsoft.com/office/drawing/2014/main" id="{2BE2491C-88CC-4F79-964C-9D78D955C710}"/>
              </a:ext>
            </a:extLst>
          </p:cNvPr>
          <p:cNvSpPr/>
          <p:nvPr/>
        </p:nvSpPr>
        <p:spPr>
          <a:xfrm>
            <a:off x="5431931" y="5429165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7" name="矢印: 右 116">
            <a:extLst>
              <a:ext uri="{FF2B5EF4-FFF2-40B4-BE49-F238E27FC236}">
                <a16:creationId xmlns:a16="http://schemas.microsoft.com/office/drawing/2014/main" id="{7615B4E4-8536-4D40-A746-11DD4193E862}"/>
              </a:ext>
            </a:extLst>
          </p:cNvPr>
          <p:cNvSpPr/>
          <p:nvPr/>
        </p:nvSpPr>
        <p:spPr>
          <a:xfrm>
            <a:off x="7114963" y="5444330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8" name="テキスト ボックス 54">
            <a:extLst>
              <a:ext uri="{FF2B5EF4-FFF2-40B4-BE49-F238E27FC236}">
                <a16:creationId xmlns:a16="http://schemas.microsoft.com/office/drawing/2014/main" id="{EA93617D-B175-4DC5-9593-3DF03EF3682A}"/>
              </a:ext>
            </a:extLst>
          </p:cNvPr>
          <p:cNvSpPr txBox="1"/>
          <p:nvPr/>
        </p:nvSpPr>
        <p:spPr>
          <a:xfrm>
            <a:off x="2209094" y="2382954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52.85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19" name="テキスト ボックス 54">
            <a:extLst>
              <a:ext uri="{FF2B5EF4-FFF2-40B4-BE49-F238E27FC236}">
                <a16:creationId xmlns:a16="http://schemas.microsoft.com/office/drawing/2014/main" id="{4EC4B61C-58B0-463A-9FC5-54869FB3C553}"/>
              </a:ext>
            </a:extLst>
          </p:cNvPr>
          <p:cNvSpPr txBox="1"/>
          <p:nvPr/>
        </p:nvSpPr>
        <p:spPr>
          <a:xfrm>
            <a:off x="3901750" y="2383280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49</a:t>
            </a: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.18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0" name="テキスト ボックス 54">
            <a:extLst>
              <a:ext uri="{FF2B5EF4-FFF2-40B4-BE49-F238E27FC236}">
                <a16:creationId xmlns:a16="http://schemas.microsoft.com/office/drawing/2014/main" id="{C836100B-AB5E-4838-A4D4-56B4472417F2}"/>
              </a:ext>
            </a:extLst>
          </p:cNvPr>
          <p:cNvSpPr txBox="1"/>
          <p:nvPr/>
        </p:nvSpPr>
        <p:spPr>
          <a:xfrm>
            <a:off x="5600106" y="2380856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44</a:t>
            </a: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.51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1" name="テキスト ボックス 54">
            <a:extLst>
              <a:ext uri="{FF2B5EF4-FFF2-40B4-BE49-F238E27FC236}">
                <a16:creationId xmlns:a16="http://schemas.microsoft.com/office/drawing/2014/main" id="{20DB0A86-455B-4A7D-B089-D6D5743CA05C}"/>
              </a:ext>
            </a:extLst>
          </p:cNvPr>
          <p:cNvSpPr txBox="1"/>
          <p:nvPr/>
        </p:nvSpPr>
        <p:spPr>
          <a:xfrm>
            <a:off x="7339169" y="2389432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0.79</a:t>
            </a:r>
            <a:r>
              <a:rPr lang="ja-JP" altLang="en-US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倍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2" name="テキスト ボックス 54">
            <a:extLst>
              <a:ext uri="{FF2B5EF4-FFF2-40B4-BE49-F238E27FC236}">
                <a16:creationId xmlns:a16="http://schemas.microsoft.com/office/drawing/2014/main" id="{A7EED9ED-B174-423D-975F-92801FDB611F}"/>
              </a:ext>
            </a:extLst>
          </p:cNvPr>
          <p:cNvSpPr txBox="1"/>
          <p:nvPr/>
        </p:nvSpPr>
        <p:spPr>
          <a:xfrm>
            <a:off x="2134128" y="4781217"/>
            <a:ext cx="1239115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113.43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3" name="テキスト ボックス 54">
            <a:extLst>
              <a:ext uri="{FF2B5EF4-FFF2-40B4-BE49-F238E27FC236}">
                <a16:creationId xmlns:a16="http://schemas.microsoft.com/office/drawing/2014/main" id="{50ABF1EE-F002-4AC2-BEA2-CB4D0BD3B48F}"/>
              </a:ext>
            </a:extLst>
          </p:cNvPr>
          <p:cNvSpPr txBox="1"/>
          <p:nvPr/>
        </p:nvSpPr>
        <p:spPr>
          <a:xfrm>
            <a:off x="486569" y="4767185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26</a:t>
            </a: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.04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4" name="テキスト ボックス 54">
            <a:extLst>
              <a:ext uri="{FF2B5EF4-FFF2-40B4-BE49-F238E27FC236}">
                <a16:creationId xmlns:a16="http://schemas.microsoft.com/office/drawing/2014/main" id="{6BDB0A41-674E-4D5F-8859-9DE38BC59D1C}"/>
              </a:ext>
            </a:extLst>
          </p:cNvPr>
          <p:cNvSpPr txBox="1"/>
          <p:nvPr/>
        </p:nvSpPr>
        <p:spPr>
          <a:xfrm>
            <a:off x="3912196" y="4781217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86.78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5" name="テキスト ボックス 54">
            <a:extLst>
              <a:ext uri="{FF2B5EF4-FFF2-40B4-BE49-F238E27FC236}">
                <a16:creationId xmlns:a16="http://schemas.microsoft.com/office/drawing/2014/main" id="{1C3EA3FD-AAE5-44EB-97C2-B8F98DDAF6C2}"/>
              </a:ext>
            </a:extLst>
          </p:cNvPr>
          <p:cNvSpPr txBox="1"/>
          <p:nvPr/>
        </p:nvSpPr>
        <p:spPr>
          <a:xfrm>
            <a:off x="5530061" y="4776046"/>
            <a:ext cx="1149819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100.80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6" name="テキスト ボックス 54">
            <a:extLst>
              <a:ext uri="{FF2B5EF4-FFF2-40B4-BE49-F238E27FC236}">
                <a16:creationId xmlns:a16="http://schemas.microsoft.com/office/drawing/2014/main" id="{132B0BB3-A6AC-489D-91E4-DCC95165F76E}"/>
              </a:ext>
            </a:extLst>
          </p:cNvPr>
          <p:cNvSpPr txBox="1"/>
          <p:nvPr/>
        </p:nvSpPr>
        <p:spPr>
          <a:xfrm>
            <a:off x="7338874" y="4761906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0.66</a:t>
            </a:r>
            <a:r>
              <a:rPr lang="ja-JP" altLang="en-US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倍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7" name="二等辺三角形 126">
            <a:extLst>
              <a:ext uri="{FF2B5EF4-FFF2-40B4-BE49-F238E27FC236}">
                <a16:creationId xmlns:a16="http://schemas.microsoft.com/office/drawing/2014/main" id="{2266349C-05DC-4DCF-AAC1-D90DDFC7F447}"/>
              </a:ext>
            </a:extLst>
          </p:cNvPr>
          <p:cNvSpPr/>
          <p:nvPr/>
        </p:nvSpPr>
        <p:spPr>
          <a:xfrm flipV="1">
            <a:off x="4025646" y="4185599"/>
            <a:ext cx="1243402" cy="193308"/>
          </a:xfrm>
          <a:prstGeom prst="triangle">
            <a:avLst>
              <a:gd name="adj" fmla="val 49242"/>
            </a:avLst>
          </a:prstGeom>
          <a:pattFill prst="ltDn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D568315-E880-E31B-1F4A-A62F66E75E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9760" y="3919059"/>
            <a:ext cx="1332000" cy="13129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F5BE01B4-FA5F-0171-B4C6-21EF7BCB56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9760" y="6330389"/>
            <a:ext cx="1332000" cy="131294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5034FA9-CD8B-7EB1-1688-ECBA1C03FCB6}"/>
              </a:ext>
            </a:extLst>
          </p:cNvPr>
          <p:cNvSpPr txBox="1"/>
          <p:nvPr/>
        </p:nvSpPr>
        <p:spPr>
          <a:xfrm>
            <a:off x="1115843" y="1056886"/>
            <a:ext cx="800036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900" b="1" dirty="0">
                <a:latin typeface="+mn-ea"/>
              </a:rPr>
              <a:t>※1:</a:t>
            </a:r>
            <a:r>
              <a:rPr lang="ja-JP" altLang="en-US" sz="900" b="1" dirty="0">
                <a:latin typeface="+mn-ea"/>
              </a:rPr>
              <a:t>本成果は、気候変動の渇水への影響のマクロ的評価として、</a:t>
            </a:r>
            <a:r>
              <a:rPr lang="en-US" altLang="ja-JP" sz="900" b="1" dirty="0">
                <a:solidFill>
                  <a:srgbClr val="0000FF"/>
                </a:solidFill>
                <a:latin typeface="+mn-ea"/>
              </a:rPr>
              <a:t>109</a:t>
            </a:r>
            <a:r>
              <a:rPr lang="ja-JP" altLang="en-US" sz="900" b="1" dirty="0">
                <a:solidFill>
                  <a:srgbClr val="0000FF"/>
                </a:solidFill>
                <a:latin typeface="+mn-ea"/>
              </a:rPr>
              <a:t>の</a:t>
            </a:r>
            <a:r>
              <a:rPr lang="en-US" altLang="ja-JP" sz="900" b="1" dirty="0">
                <a:solidFill>
                  <a:srgbClr val="0000FF"/>
                </a:solidFill>
                <a:latin typeface="+mn-ea"/>
              </a:rPr>
              <a:t>1</a:t>
            </a:r>
            <a:r>
              <a:rPr lang="ja-JP" altLang="en-US" sz="900" b="1" dirty="0">
                <a:solidFill>
                  <a:srgbClr val="0000FF"/>
                </a:solidFill>
                <a:latin typeface="+mn-ea"/>
              </a:rPr>
              <a:t>級水系の計算値を統計処理</a:t>
            </a:r>
            <a:r>
              <a:rPr lang="ja-JP" altLang="en-US" sz="900" b="1" dirty="0">
                <a:latin typeface="+mn-ea"/>
              </a:rPr>
              <a:t>したもの。個々は精度に一部課題があり取扱いは注意。</a:t>
            </a:r>
            <a:endParaRPr lang="en-US" altLang="ja-JP" sz="900" b="1" dirty="0">
              <a:latin typeface="+mn-ea"/>
            </a:endParaRPr>
          </a:p>
          <a:p>
            <a:r>
              <a:rPr lang="en-US" altLang="ja-JP" sz="900" b="1" dirty="0">
                <a:latin typeface="+mn-ea"/>
              </a:rPr>
              <a:t>※2:</a:t>
            </a:r>
            <a:r>
              <a:rPr lang="ja-JP" altLang="en-US" sz="900" b="1" dirty="0">
                <a:solidFill>
                  <a:srgbClr val="0000FF"/>
                </a:solidFill>
                <a:latin typeface="+mn-ea"/>
              </a:rPr>
              <a:t>気候モデル</a:t>
            </a:r>
            <a:r>
              <a:rPr lang="ja-JP" altLang="en-US" sz="900" b="1" dirty="0">
                <a:latin typeface="+mn-ea"/>
              </a:rPr>
              <a:t>は、全国版</a:t>
            </a:r>
            <a:r>
              <a:rPr lang="en-US" altLang="ja-JP" sz="900" b="1" dirty="0">
                <a:latin typeface="+mn-ea"/>
              </a:rPr>
              <a:t>d4PDF</a:t>
            </a:r>
            <a:r>
              <a:rPr lang="ja-JP" altLang="en-US" sz="900" b="1" dirty="0">
                <a:latin typeface="+mn-ea"/>
              </a:rPr>
              <a:t>ダウンスケーリングデータを国総研が</a:t>
            </a:r>
            <a:r>
              <a:rPr lang="en-US" altLang="ja-JP" sz="900" b="1" dirty="0">
                <a:latin typeface="+mn-ea"/>
              </a:rPr>
              <a:t>Dual-Window</a:t>
            </a:r>
            <a:r>
              <a:rPr lang="ja-JP" altLang="en-US" sz="900" b="1" dirty="0">
                <a:latin typeface="+mn-ea"/>
              </a:rPr>
              <a:t>法でバイアス補正した</a:t>
            </a:r>
            <a:r>
              <a:rPr lang="en-US" altLang="ja-JP" sz="900" b="1" dirty="0">
                <a:solidFill>
                  <a:srgbClr val="0000FF"/>
                </a:solidFill>
                <a:latin typeface="+mn-ea"/>
              </a:rPr>
              <a:t>WBC-d4PDF5km(2022)</a:t>
            </a:r>
            <a:r>
              <a:rPr lang="ja-JP" altLang="en-US" sz="900" b="1" dirty="0">
                <a:solidFill>
                  <a:srgbClr val="0000FF"/>
                </a:solidFill>
                <a:latin typeface="+mn-ea"/>
              </a:rPr>
              <a:t>を使用</a:t>
            </a:r>
            <a:r>
              <a:rPr lang="ja-JP" altLang="en-US" sz="900" b="1" dirty="0">
                <a:latin typeface="+mn-ea"/>
              </a:rPr>
              <a:t> 。</a:t>
            </a:r>
            <a:endParaRPr lang="en-US" altLang="ja-JP" sz="900" b="1" dirty="0">
              <a:latin typeface="+mn-ea"/>
            </a:endParaRPr>
          </a:p>
          <a:p>
            <a:r>
              <a:rPr lang="en-US" altLang="ja-JP" sz="900" b="1" dirty="0">
                <a:latin typeface="+mn-ea"/>
              </a:rPr>
              <a:t>※3:</a:t>
            </a:r>
            <a:r>
              <a:rPr lang="ja-JP" altLang="en-US" sz="900" b="1" dirty="0">
                <a:solidFill>
                  <a:srgbClr val="0000FF"/>
                </a:solidFill>
                <a:latin typeface="+mn-ea"/>
              </a:rPr>
              <a:t>流出解析</a:t>
            </a:r>
            <a:r>
              <a:rPr lang="ja-JP" altLang="en-US" sz="900" b="1" dirty="0">
                <a:latin typeface="+mn-ea"/>
              </a:rPr>
              <a:t>は、タンク型流出解析モデルを使用（</a:t>
            </a:r>
            <a:r>
              <a:rPr lang="en-US" altLang="ja-JP" sz="900" b="1" dirty="0">
                <a:latin typeface="+mn-ea"/>
              </a:rPr>
              <a:t>109</a:t>
            </a:r>
            <a:r>
              <a:rPr lang="ja-JP" altLang="en-US" sz="900" b="1" dirty="0">
                <a:latin typeface="+mn-ea"/>
              </a:rPr>
              <a:t>の</a:t>
            </a:r>
            <a:r>
              <a:rPr lang="en-US" altLang="ja-JP" sz="900" b="1" dirty="0">
                <a:latin typeface="+mn-ea"/>
              </a:rPr>
              <a:t>1</a:t>
            </a:r>
            <a:r>
              <a:rPr lang="ja-JP" altLang="en-US" sz="900" b="1" dirty="0">
                <a:latin typeface="+mn-ea"/>
              </a:rPr>
              <a:t>級水系毎に構築。流量観測地点毎に分割。利水補給や取水、蒸発散、積雪・融雪を表現。）</a:t>
            </a:r>
            <a:endParaRPr lang="en-US" altLang="ja-JP" sz="900" b="1" dirty="0">
              <a:latin typeface="+mn-ea"/>
            </a:endParaRPr>
          </a:p>
          <a:p>
            <a:r>
              <a:rPr lang="en-US" altLang="ja-JP" sz="900" b="1" dirty="0">
                <a:latin typeface="+mn-ea"/>
              </a:rPr>
              <a:t>※4:</a:t>
            </a:r>
            <a:r>
              <a:rPr lang="ja-JP" altLang="en-US" sz="900" b="1" dirty="0">
                <a:solidFill>
                  <a:srgbClr val="0000FF"/>
                </a:solidFill>
                <a:latin typeface="+mn-ea"/>
              </a:rPr>
              <a:t>基準渇水流量</a:t>
            </a:r>
            <a:r>
              <a:rPr lang="ja-JP" altLang="en-US" sz="900" b="1" dirty="0">
                <a:latin typeface="+mn-ea"/>
              </a:rPr>
              <a:t>とは、</a:t>
            </a:r>
            <a:r>
              <a:rPr lang="en-US" altLang="ja-JP" sz="900" b="1" dirty="0">
                <a:latin typeface="+mn-ea"/>
              </a:rPr>
              <a:t>10</a:t>
            </a:r>
            <a:r>
              <a:rPr lang="ja-JP" altLang="en-US" sz="900" b="1" dirty="0">
                <a:latin typeface="+mn-ea"/>
              </a:rPr>
              <a:t>年に</a:t>
            </a:r>
            <a:r>
              <a:rPr lang="en-US" altLang="ja-JP" sz="900" b="1" dirty="0">
                <a:latin typeface="+mn-ea"/>
              </a:rPr>
              <a:t>1</a:t>
            </a:r>
            <a:r>
              <a:rPr lang="ja-JP" altLang="en-US" sz="900" b="1" dirty="0">
                <a:latin typeface="+mn-ea"/>
              </a:rPr>
              <a:t>回の確率規模の渇水流量（渇水流量：日流量の</a:t>
            </a:r>
            <a:r>
              <a:rPr lang="en-US" altLang="ja-JP" sz="900" b="1" dirty="0">
                <a:latin typeface="+mn-ea"/>
              </a:rPr>
              <a:t>365</a:t>
            </a:r>
            <a:r>
              <a:rPr lang="ja-JP" altLang="en-US" sz="900" b="1" dirty="0">
                <a:latin typeface="+mn-ea"/>
              </a:rPr>
              <a:t>日中の</a:t>
            </a:r>
            <a:r>
              <a:rPr lang="en-US" altLang="ja-JP" sz="900" b="1" dirty="0">
                <a:latin typeface="+mn-ea"/>
              </a:rPr>
              <a:t>355</a:t>
            </a:r>
            <a:r>
              <a:rPr lang="ja-JP" altLang="en-US" sz="900" b="1" dirty="0">
                <a:latin typeface="+mn-ea"/>
              </a:rPr>
              <a:t>番目の流量）</a:t>
            </a:r>
          </a:p>
          <a:p>
            <a:r>
              <a:rPr lang="en-US" altLang="ja-JP" sz="900" b="1" dirty="0">
                <a:latin typeface="+mn-ea"/>
              </a:rPr>
              <a:t>※5:</a:t>
            </a:r>
            <a:r>
              <a:rPr lang="ja-JP" altLang="en-US" sz="900" b="1" dirty="0">
                <a:latin typeface="+mn-ea"/>
              </a:rPr>
              <a:t>令和</a:t>
            </a:r>
            <a:r>
              <a:rPr lang="en-US" altLang="ja-JP" sz="900" b="1" dirty="0">
                <a:latin typeface="+mn-ea"/>
              </a:rPr>
              <a:t>5</a:t>
            </a:r>
            <a:r>
              <a:rPr lang="ja-JP" altLang="en-US" sz="900" b="1" dirty="0">
                <a:latin typeface="+mn-ea"/>
              </a:rPr>
              <a:t>年（</a:t>
            </a:r>
            <a:r>
              <a:rPr lang="en-US" altLang="ja-JP" sz="900" b="1" dirty="0">
                <a:latin typeface="+mn-ea"/>
              </a:rPr>
              <a:t>2023</a:t>
            </a:r>
            <a:r>
              <a:rPr lang="ja-JP" altLang="en-US" sz="900" b="1" dirty="0">
                <a:latin typeface="+mn-ea"/>
              </a:rPr>
              <a:t>年）の年降水量の平均（全</a:t>
            </a:r>
            <a:r>
              <a:rPr lang="en-US" altLang="ja-JP" sz="900" b="1" dirty="0">
                <a:latin typeface="+mn-ea"/>
              </a:rPr>
              <a:t>51</a:t>
            </a:r>
            <a:r>
              <a:rPr lang="ja-JP" altLang="en-US" sz="900" b="1" dirty="0">
                <a:latin typeface="+mn-ea"/>
              </a:rPr>
              <a:t>地点）の約</a:t>
            </a:r>
            <a:r>
              <a:rPr lang="en-US" altLang="ja-JP" sz="900" b="1" dirty="0">
                <a:latin typeface="+mn-ea"/>
              </a:rPr>
              <a:t>1,585mm</a:t>
            </a:r>
            <a:r>
              <a:rPr lang="ja-JP" altLang="en-US" sz="900" b="1" dirty="0">
                <a:latin typeface="+mn-ea"/>
              </a:rPr>
              <a:t>をもとに計算</a:t>
            </a:r>
            <a:r>
              <a:rPr lang="en-US" altLang="ja-JP" sz="900" b="1" dirty="0">
                <a:latin typeface="+mn-ea"/>
              </a:rPr>
              <a:t> </a:t>
            </a:r>
            <a:r>
              <a:rPr lang="ja-JP" altLang="en-US" sz="900" b="1" dirty="0">
                <a:latin typeface="+mn-ea"/>
              </a:rPr>
              <a:t>（ 出典：令和６年版日本の水資源の現況 ）</a:t>
            </a:r>
          </a:p>
        </p:txBody>
      </p:sp>
      <p:sp>
        <p:nvSpPr>
          <p:cNvPr id="2" name="スライド番号プレースホルダー 3">
            <a:extLst>
              <a:ext uri="{FF2B5EF4-FFF2-40B4-BE49-F238E27FC236}">
                <a16:creationId xmlns:a16="http://schemas.microsoft.com/office/drawing/2014/main" id="{F2D63657-1DD9-7201-EBAE-2BB091E8A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108" y="6590270"/>
            <a:ext cx="411892" cy="267730"/>
          </a:xfrm>
        </p:spPr>
        <p:txBody>
          <a:bodyPr anchor="b"/>
          <a:lstStyle/>
          <a:p>
            <a:fld id="{C3EA3408-B5FE-4325-AFF9-ACCCA0F9E5FF}" type="slidenum">
              <a:rPr kumimoji="1" lang="ja-JP" altLang="en-US" sz="1000" smtClean="0"/>
              <a:pPr/>
              <a:t>1</a:t>
            </a:fld>
            <a:endParaRPr kumimoji="1" lang="ja-JP" altLang="en-US" sz="10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2F3EA45-A899-E8E4-49F9-AE969FA1C987}"/>
              </a:ext>
            </a:extLst>
          </p:cNvPr>
          <p:cNvSpPr txBox="1"/>
          <p:nvPr/>
        </p:nvSpPr>
        <p:spPr>
          <a:xfrm>
            <a:off x="9687473" y="2157124"/>
            <a:ext cx="2892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修正事項（</a:t>
            </a:r>
            <a:r>
              <a:rPr kumimoji="1" lang="en-US" altLang="ja-JP" sz="1000" dirty="0"/>
              <a:t>2026/6/23</a:t>
            </a:r>
            <a:r>
              <a:rPr kumimoji="1" lang="ja-JP" altLang="en-US" sz="1000" dirty="0"/>
              <a:t>）</a:t>
            </a:r>
            <a:endParaRPr kumimoji="1" lang="en-US" altLang="ja-JP" sz="1000" dirty="0"/>
          </a:p>
          <a:p>
            <a:r>
              <a:rPr kumimoji="1" lang="ja-JP" altLang="en-US" sz="1000" dirty="0"/>
              <a:t>年積算降水量（うち日降水量が</a:t>
            </a:r>
            <a:r>
              <a:rPr kumimoji="1" lang="en-US" altLang="ja-JP" sz="1000" dirty="0"/>
              <a:t>50㎜</a:t>
            </a:r>
            <a:r>
              <a:rPr kumimoji="1" lang="ja-JP" altLang="en-US" sz="1000" dirty="0"/>
              <a:t>～）</a:t>
            </a:r>
            <a:endParaRPr kumimoji="1" lang="en-US" altLang="ja-JP" sz="1000" dirty="0"/>
          </a:p>
          <a:p>
            <a:br>
              <a:rPr kumimoji="1" lang="en-US" altLang="ja-JP" sz="1000" dirty="0"/>
            </a:br>
            <a:r>
              <a:rPr kumimoji="1" lang="ja-JP" altLang="en-US" sz="1000" dirty="0"/>
              <a:t>・対過去実験 </a:t>
            </a:r>
            <a:r>
              <a:rPr kumimoji="1" lang="en-US" altLang="ja-JP" sz="1000" dirty="0"/>
              <a:t>109</a:t>
            </a:r>
            <a:r>
              <a:rPr kumimoji="1" lang="ja-JP" altLang="en-US" sz="1000" dirty="0"/>
              <a:t>水系平均値</a:t>
            </a:r>
            <a:endParaRPr kumimoji="1" lang="en-US" altLang="ja-JP" sz="1000" dirty="0"/>
          </a:p>
          <a:p>
            <a:endParaRPr kumimoji="1" lang="en-US" altLang="ja-JP" sz="1000" dirty="0"/>
          </a:p>
          <a:p>
            <a:r>
              <a:rPr kumimoji="1" lang="ja-JP" altLang="en-US" sz="1000" dirty="0"/>
              <a:t>修正前）</a:t>
            </a:r>
            <a:r>
              <a:rPr kumimoji="1" lang="en-US" altLang="ja-JP" sz="1000" dirty="0"/>
              <a:t>48.18</a:t>
            </a:r>
            <a:r>
              <a:rPr kumimoji="1" lang="ja-JP" altLang="en-US" sz="1000" dirty="0"/>
              <a:t>㎜</a:t>
            </a:r>
            <a:endParaRPr kumimoji="1" lang="en-US" altLang="ja-JP" sz="1000" dirty="0"/>
          </a:p>
          <a:p>
            <a:r>
              <a:rPr kumimoji="1" lang="ja-JP" altLang="en-US" sz="1000" dirty="0"/>
              <a:t>修正後）</a:t>
            </a:r>
            <a:r>
              <a:rPr kumimoji="1" lang="en-US" altLang="ja-JP" sz="1000" dirty="0"/>
              <a:t>49.18㎜</a:t>
            </a:r>
          </a:p>
          <a:p>
            <a:endParaRPr kumimoji="1" lang="en-US" altLang="ja-JP" sz="1000" dirty="0"/>
          </a:p>
          <a:p>
            <a:r>
              <a:rPr kumimoji="1" lang="ja-JP" altLang="en-US" sz="1000" dirty="0"/>
              <a:t>・対年積算降水量比</a:t>
            </a:r>
            <a:endParaRPr kumimoji="1" lang="en-US" altLang="ja-JP" sz="1000" dirty="0"/>
          </a:p>
          <a:p>
            <a:endParaRPr kumimoji="1" lang="en-US" altLang="ja-JP" sz="1000" dirty="0"/>
          </a:p>
          <a:p>
            <a:r>
              <a:rPr kumimoji="1" lang="ja-JP" altLang="en-US" sz="1000" dirty="0"/>
              <a:t>修正前）</a:t>
            </a:r>
            <a:r>
              <a:rPr kumimoji="1" lang="en-US" altLang="ja-JP" sz="1000" dirty="0"/>
              <a:t>3.0%</a:t>
            </a:r>
          </a:p>
          <a:p>
            <a:r>
              <a:rPr kumimoji="1" lang="ja-JP" altLang="en-US" sz="1000" dirty="0"/>
              <a:t>修正後）</a:t>
            </a:r>
            <a:r>
              <a:rPr kumimoji="1" lang="en-US" altLang="ja-JP" sz="1000" dirty="0"/>
              <a:t>3.1%</a:t>
            </a:r>
          </a:p>
        </p:txBody>
      </p:sp>
    </p:spTree>
    <p:extLst>
      <p:ext uri="{BB962C8B-B14F-4D97-AF65-F5344CB8AC3E}">
        <p14:creationId xmlns:p14="http://schemas.microsoft.com/office/powerpoint/2010/main" val="1053028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DC855-ACCC-6146-B930-A1A39661D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 descr="マップ&#10;&#10;AI 生成コンテンツは誤りを含む可能性があります。">
            <a:extLst>
              <a:ext uri="{FF2B5EF4-FFF2-40B4-BE49-F238E27FC236}">
                <a16:creationId xmlns:a16="http://schemas.microsoft.com/office/drawing/2014/main" id="{7704FDE2-6833-D438-ADDB-9BE18E35A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736" y="4495531"/>
            <a:ext cx="1440000" cy="1544127"/>
          </a:xfrm>
          <a:prstGeom prst="rect">
            <a:avLst/>
          </a:prstGeom>
        </p:spPr>
      </p:pic>
      <p:pic>
        <p:nvPicPr>
          <p:cNvPr id="6" name="図 5" descr="マップ&#10;&#10;AI 生成コンテンツは誤りを含む可能性があります。">
            <a:extLst>
              <a:ext uri="{FF2B5EF4-FFF2-40B4-BE49-F238E27FC236}">
                <a16:creationId xmlns:a16="http://schemas.microsoft.com/office/drawing/2014/main" id="{6ED624BF-FB8D-67BE-09A5-D52E1F1CA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467" y="2147917"/>
            <a:ext cx="1440000" cy="1544127"/>
          </a:xfrm>
          <a:prstGeom prst="rect">
            <a:avLst/>
          </a:prstGeom>
        </p:spPr>
      </p:pic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4C9C5B4C-BCC8-F112-316E-63DEA42719F0}"/>
              </a:ext>
            </a:extLst>
          </p:cNvPr>
          <p:cNvSpPr/>
          <p:nvPr/>
        </p:nvSpPr>
        <p:spPr>
          <a:xfrm>
            <a:off x="-46702" y="6360153"/>
            <a:ext cx="9302591" cy="3311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600" b="1" dirty="0">
                <a:solidFill>
                  <a:schemeClr val="tx1"/>
                </a:solidFill>
                <a:highlight>
                  <a:srgbClr val="00FFFF"/>
                </a:highlight>
                <a:latin typeface="Meiryo UI" panose="020B0604030504040204" pitchFamily="50" charset="-128"/>
                <a:ea typeface="Meiryo UI" panose="020B0604030504040204" pitchFamily="50" charset="-128"/>
              </a:rPr>
              <a:t>出典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：文部科学省気候変動予測先端研究プログラムのもと地球シミュレータを用いて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d4PDF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を全国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5km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メッシュで力学的ダウンスケールしたデータに対し，国土技術政策総合研究所が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Dual-Window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法でバイアス補正したデータを用いた．</a:t>
            </a:r>
            <a:endParaRPr kumimoji="1" lang="en-US" altLang="ja-JP" sz="600" b="1" dirty="0">
              <a:solidFill>
                <a:schemeClr val="tx1"/>
              </a:solidFill>
              <a:highlight>
                <a:srgbClr val="00FFFF"/>
              </a:highligh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：西村宗倫，高田望，坂本光司，嶋谷祐馬，柴川大雅，因幡直希，仲江川敏之，池淵周一，竹下哲也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 WBC-d4PDF5km(2022)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を用いた気候変動による渇水への影響のマクロ的評価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, 2025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年土木学会論文集（地球環境） 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Vol.81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No.27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25-27035</a:t>
            </a:r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，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2025.</a:t>
            </a:r>
          </a:p>
          <a:p>
            <a:r>
              <a:rPr kumimoji="1" lang="ja-JP" altLang="en-US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を元に一部改変している。</a:t>
            </a:r>
            <a:r>
              <a:rPr kumimoji="1" lang="en-US" altLang="ja-JP" sz="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</a:p>
        </p:txBody>
      </p:sp>
      <p:sp>
        <p:nvSpPr>
          <p:cNvPr id="86" name="スライド番号プレースホルダー 3">
            <a:extLst>
              <a:ext uri="{FF2B5EF4-FFF2-40B4-BE49-F238E27FC236}">
                <a16:creationId xmlns:a16="http://schemas.microsoft.com/office/drawing/2014/main" id="{4E067F19-57EF-425D-024A-2E3CF02E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108" y="6590270"/>
            <a:ext cx="411892" cy="267730"/>
          </a:xfrm>
        </p:spPr>
        <p:txBody>
          <a:bodyPr anchor="b"/>
          <a:lstStyle/>
          <a:p>
            <a:fld id="{C3EA3408-B5FE-4325-AFF9-ACCCA0F9E5FF}" type="slidenum">
              <a:rPr kumimoji="1" lang="ja-JP" altLang="en-US" sz="1000" smtClean="0"/>
              <a:pPr/>
              <a:t>2</a:t>
            </a:fld>
            <a:endParaRPr kumimoji="1" lang="ja-JP" altLang="en-US" sz="1000" dirty="0"/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FDB7F357-7CFD-97AF-04CF-233844EF99C3}"/>
              </a:ext>
            </a:extLst>
          </p:cNvPr>
          <p:cNvSpPr txBox="1"/>
          <p:nvPr/>
        </p:nvSpPr>
        <p:spPr>
          <a:xfrm>
            <a:off x="615123" y="1784058"/>
            <a:ext cx="153587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latin typeface="+mn-ea"/>
              </a:rPr>
              <a:t>年積算降水量</a:t>
            </a:r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DCC40803-EDD0-9C42-B8D4-FDADABD80059}"/>
              </a:ext>
            </a:extLst>
          </p:cNvPr>
          <p:cNvSpPr txBox="1"/>
          <p:nvPr/>
        </p:nvSpPr>
        <p:spPr>
          <a:xfrm>
            <a:off x="5289169" y="1776822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latin typeface="+mn-ea"/>
              </a:rPr>
              <a:t>年蒸発散量</a:t>
            </a:r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724172BC-24FE-33AA-D0DE-756922A31CA5}"/>
              </a:ext>
            </a:extLst>
          </p:cNvPr>
          <p:cNvSpPr txBox="1"/>
          <p:nvPr/>
        </p:nvSpPr>
        <p:spPr>
          <a:xfrm>
            <a:off x="7359290" y="1785882"/>
            <a:ext cx="1562024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latin typeface="+mn-ea"/>
              </a:rPr>
              <a:t>年積算流量</a:t>
            </a:r>
            <a:r>
              <a:rPr kumimoji="1" lang="en-US" altLang="ja-JP" sz="1200" b="1" baseline="30000" dirty="0">
                <a:solidFill>
                  <a:srgbClr val="0000FF"/>
                </a:solidFill>
                <a:latin typeface="+mn-ea"/>
              </a:rPr>
              <a:t>※1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915485A2-B6D1-09C5-F72A-0272E64FAFD4}"/>
              </a:ext>
            </a:extLst>
          </p:cNvPr>
          <p:cNvSpPr/>
          <p:nvPr/>
        </p:nvSpPr>
        <p:spPr>
          <a:xfrm>
            <a:off x="78092" y="1775394"/>
            <a:ext cx="8992611" cy="2059921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9930F13B-9BDB-A4F0-93E9-9AFC5FBAE4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53" y="2142199"/>
            <a:ext cx="1440000" cy="152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40F6D9E7-8CA7-F551-4B33-85F8708967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99" y="2082790"/>
            <a:ext cx="1440000" cy="1521478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テキスト ボックス 54">
            <a:extLst>
              <a:ext uri="{FF2B5EF4-FFF2-40B4-BE49-F238E27FC236}">
                <a16:creationId xmlns:a16="http://schemas.microsoft.com/office/drawing/2014/main" id="{64F996CD-EBC4-42D1-0BC6-BE25E5436E17}"/>
              </a:ext>
            </a:extLst>
          </p:cNvPr>
          <p:cNvSpPr txBox="1"/>
          <p:nvPr/>
        </p:nvSpPr>
        <p:spPr>
          <a:xfrm>
            <a:off x="501328" y="2095741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3.14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8CC3F576-A1EA-9F35-3ED9-195D5EDBE5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815899" y="3624874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7D8909F6-E532-73EF-4C87-0A357202D6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5950599" y="3615709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15216B73-82D1-3E6A-1BA6-66D9725B7E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8321" y="2090282"/>
            <a:ext cx="1440000" cy="1522704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719E0A16-7465-9DC6-6396-5635AA5080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4060" y="2095742"/>
            <a:ext cx="1440000" cy="1519248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CF37FC77-2A0E-6BAA-8734-1B41A326BA7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2568132" y="3631103"/>
            <a:ext cx="1332000" cy="161616"/>
          </a:xfrm>
          <a:prstGeom prst="rect">
            <a:avLst/>
          </a:prstGeom>
        </p:spPr>
      </p:pic>
      <p:pic>
        <p:nvPicPr>
          <p:cNvPr id="70" name="図 69">
            <a:extLst>
              <a:ext uri="{FF2B5EF4-FFF2-40B4-BE49-F238E27FC236}">
                <a16:creationId xmlns:a16="http://schemas.microsoft.com/office/drawing/2014/main" id="{988A4234-D0A7-F4EE-BDC5-AF9D7A71BA4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4231286" y="3634141"/>
            <a:ext cx="1332000" cy="161616"/>
          </a:xfrm>
          <a:prstGeom prst="rect">
            <a:avLst/>
          </a:prstGeom>
        </p:spPr>
      </p:pic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9AE85315-687C-E746-9933-3492BAB33167}"/>
              </a:ext>
            </a:extLst>
          </p:cNvPr>
          <p:cNvSpPr txBox="1"/>
          <p:nvPr/>
        </p:nvSpPr>
        <p:spPr>
          <a:xfrm>
            <a:off x="1166448" y="3296171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※4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0.2%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7D645947-605A-6E19-03B9-FA143F94AEB8}"/>
              </a:ext>
            </a:extLst>
          </p:cNvPr>
          <p:cNvSpPr txBox="1"/>
          <p:nvPr/>
        </p:nvSpPr>
        <p:spPr>
          <a:xfrm>
            <a:off x="2881708" y="3296092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※4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3.3%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A357BC69-C126-E90F-2A8F-C2E06E6FAEE7}"/>
              </a:ext>
            </a:extLst>
          </p:cNvPr>
          <p:cNvSpPr txBox="1"/>
          <p:nvPr/>
        </p:nvSpPr>
        <p:spPr>
          <a:xfrm>
            <a:off x="4567571" y="3304429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※4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3.1%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DF32C32B-4C3B-F0A6-ED68-9AB739D117AB}"/>
              </a:ext>
            </a:extLst>
          </p:cNvPr>
          <p:cNvSpPr txBox="1"/>
          <p:nvPr/>
        </p:nvSpPr>
        <p:spPr>
          <a:xfrm>
            <a:off x="6328637" y="3299476"/>
            <a:ext cx="1093482" cy="3285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※4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2.8%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0F3F7EC-5DA2-8E75-9EA6-2EB9B6FD632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53" y="4496102"/>
            <a:ext cx="1440000" cy="1522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E53B2BE-7308-4DF0-3868-DA8B8097D59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89" y="4497849"/>
            <a:ext cx="1440000" cy="1523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F8413DF-2926-9764-F7E1-A372F9371EB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806664" y="6038179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B74179C9-04AB-446B-D607-18CC239BE36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338" t="84726" r="3604" b="6889"/>
          <a:stretch/>
        </p:blipFill>
        <p:spPr bwMode="auto">
          <a:xfrm>
            <a:off x="5857867" y="6032403"/>
            <a:ext cx="1332000" cy="161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5395FB84-31E5-F829-A880-7A975084856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03762" y="4496102"/>
            <a:ext cx="1440000" cy="1521478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7BB1BD54-58AC-DFF1-7E67-E00B47F24E6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3209" y="4496430"/>
            <a:ext cx="1440000" cy="1519248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6CC4FA74-BB06-F2F7-992A-89E392CA963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2545250" y="6045274"/>
            <a:ext cx="1332000" cy="161616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C895BA77-D90C-4DB2-657C-B0B60D26089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2441" t="85231" r="3093" b="6343"/>
          <a:stretch>
            <a:fillRect/>
          </a:stretch>
        </p:blipFill>
        <p:spPr>
          <a:xfrm>
            <a:off x="4181806" y="6038244"/>
            <a:ext cx="1332000" cy="161616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9398D91-EAAE-B92F-A54B-A2D3BA462BAF}"/>
              </a:ext>
            </a:extLst>
          </p:cNvPr>
          <p:cNvSpPr txBox="1"/>
          <p:nvPr/>
        </p:nvSpPr>
        <p:spPr>
          <a:xfrm>
            <a:off x="1142257" y="5709228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※4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1.6%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4CA7E08-77E7-05FB-5C66-FAC9790D7D1D}"/>
              </a:ext>
            </a:extLst>
          </p:cNvPr>
          <p:cNvSpPr txBox="1"/>
          <p:nvPr/>
        </p:nvSpPr>
        <p:spPr>
          <a:xfrm>
            <a:off x="2868131" y="5715759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※4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7.2%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BF5611A-C83B-FE2C-7BE8-06DE4860BFE3}"/>
              </a:ext>
            </a:extLst>
          </p:cNvPr>
          <p:cNvSpPr txBox="1"/>
          <p:nvPr/>
        </p:nvSpPr>
        <p:spPr>
          <a:xfrm>
            <a:off x="4566600" y="5711675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※4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5.5%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FB94FBD-6D87-933D-0BFA-8582AAC619EA}"/>
              </a:ext>
            </a:extLst>
          </p:cNvPr>
          <p:cNvSpPr txBox="1"/>
          <p:nvPr/>
        </p:nvSpPr>
        <p:spPr>
          <a:xfrm>
            <a:off x="6265069" y="5715759"/>
            <a:ext cx="1062932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対年積算降水量</a:t>
            </a:r>
            <a:r>
              <a:rPr lang="en-US" altLang="ja-JP" sz="900" baseline="30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※4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比</a:t>
            </a:r>
            <a:r>
              <a:rPr lang="en-US" altLang="ja-JP" sz="1200" b="1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6.4%</a:t>
            </a:r>
            <a:r>
              <a:rPr lang="ja-JP" altLang="en-US" sz="9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</a:t>
            </a:r>
            <a:endParaRPr lang="en-US" altLang="ja-JP" sz="9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0076E653-E6D9-39F7-FEA1-AE5EF9BA9E6C}"/>
              </a:ext>
            </a:extLst>
          </p:cNvPr>
          <p:cNvSpPr/>
          <p:nvPr/>
        </p:nvSpPr>
        <p:spPr>
          <a:xfrm>
            <a:off x="68699" y="4146558"/>
            <a:ext cx="8992611" cy="2099221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94ED28AB-5109-5EF1-BD18-BEAF521BB192}"/>
              </a:ext>
            </a:extLst>
          </p:cNvPr>
          <p:cNvSpPr txBox="1"/>
          <p:nvPr/>
        </p:nvSpPr>
        <p:spPr>
          <a:xfrm>
            <a:off x="645447" y="4161325"/>
            <a:ext cx="153587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latin typeface="+mn-ea"/>
              </a:rPr>
              <a:t>年積算降水量</a:t>
            </a:r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71126A7E-7748-89A3-2194-CA6DE0776A79}"/>
              </a:ext>
            </a:extLst>
          </p:cNvPr>
          <p:cNvSpPr txBox="1"/>
          <p:nvPr/>
        </p:nvSpPr>
        <p:spPr>
          <a:xfrm>
            <a:off x="1922890" y="4164362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1mm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2B59CD39-7B6D-D5AF-6D43-39B7944A6EB3}"/>
              </a:ext>
            </a:extLst>
          </p:cNvPr>
          <p:cNvSpPr txBox="1"/>
          <p:nvPr/>
        </p:nvSpPr>
        <p:spPr>
          <a:xfrm>
            <a:off x="3668537" y="4168064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endParaRPr kumimoji="1" lang="en-US" altLang="ja-JP" sz="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A4DFE6E7-3115-47A3-0626-A594710284F4}"/>
              </a:ext>
            </a:extLst>
          </p:cNvPr>
          <p:cNvSpPr txBox="1"/>
          <p:nvPr/>
        </p:nvSpPr>
        <p:spPr>
          <a:xfrm>
            <a:off x="5289169" y="4160984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latin typeface="+mn-ea"/>
              </a:rPr>
              <a:t>年蒸発散量</a:t>
            </a:r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CE422C1A-DA50-BDD3-432F-B30199ECFDF6}"/>
              </a:ext>
            </a:extLst>
          </p:cNvPr>
          <p:cNvSpPr txBox="1"/>
          <p:nvPr/>
        </p:nvSpPr>
        <p:spPr>
          <a:xfrm>
            <a:off x="7358995" y="4160984"/>
            <a:ext cx="1562024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latin typeface="+mn-ea"/>
              </a:rPr>
              <a:t>年積算流量</a:t>
            </a:r>
            <a:r>
              <a:rPr kumimoji="1" lang="en-US" altLang="ja-JP" sz="1200" b="1" baseline="30000" dirty="0">
                <a:solidFill>
                  <a:srgbClr val="0000FF"/>
                </a:solidFill>
                <a:latin typeface="+mn-ea"/>
              </a:rPr>
              <a:t>※1</a:t>
            </a: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2024C288-C5D9-2C56-1A2F-8B4BDF188709}"/>
              </a:ext>
            </a:extLst>
          </p:cNvPr>
          <p:cNvSpPr txBox="1"/>
          <p:nvPr/>
        </p:nvSpPr>
        <p:spPr>
          <a:xfrm>
            <a:off x="2572172" y="1060450"/>
            <a:ext cx="6683717" cy="707886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r>
              <a:rPr lang="en-US" altLang="ja-JP" sz="800" b="1" dirty="0">
                <a:latin typeface="+mn-ea"/>
              </a:rPr>
              <a:t>※1:</a:t>
            </a:r>
            <a:r>
              <a:rPr lang="ja-JP" altLang="en-US" sz="800" b="1" dirty="0">
                <a:solidFill>
                  <a:srgbClr val="0000FF"/>
                </a:solidFill>
                <a:latin typeface="+mn-ea"/>
              </a:rPr>
              <a:t>年積算流量</a:t>
            </a:r>
            <a:r>
              <a:rPr lang="ja-JP" altLang="en-US" sz="800" b="1" dirty="0">
                <a:latin typeface="+mn-ea"/>
              </a:rPr>
              <a:t>とは、ある地点の流量について、１年間の合計値を降水量換算した値（単位：</a:t>
            </a:r>
            <a:r>
              <a:rPr lang="en-US" altLang="ja-JP" sz="800" b="1" dirty="0">
                <a:latin typeface="+mn-ea"/>
              </a:rPr>
              <a:t>mm</a:t>
            </a:r>
            <a:r>
              <a:rPr lang="ja-JP" altLang="en-US" sz="800" b="1" dirty="0">
                <a:latin typeface="+mn-ea"/>
              </a:rPr>
              <a:t>）。</a:t>
            </a:r>
            <a:endParaRPr lang="en-US" altLang="ja-JP" sz="800" b="1" dirty="0">
              <a:latin typeface="+mn-ea"/>
            </a:endParaRPr>
          </a:p>
          <a:p>
            <a:r>
              <a:rPr lang="en-US" altLang="ja-JP" sz="800" b="1" dirty="0">
                <a:latin typeface="+mn-ea"/>
              </a:rPr>
              <a:t>※2:WBC-d4PDF5km(2022)</a:t>
            </a:r>
            <a:r>
              <a:rPr lang="ja-JP" altLang="en-US" sz="800" b="1" dirty="0">
                <a:latin typeface="+mn-ea"/>
              </a:rPr>
              <a:t>は、</a:t>
            </a:r>
            <a:r>
              <a:rPr lang="ja-JP" altLang="en-US" sz="800" b="1" dirty="0">
                <a:solidFill>
                  <a:srgbClr val="0000FF"/>
                </a:solidFill>
                <a:latin typeface="+mn-ea"/>
              </a:rPr>
              <a:t>全国版</a:t>
            </a:r>
            <a:r>
              <a:rPr lang="en-US" altLang="ja-JP" sz="800" b="1" dirty="0">
                <a:solidFill>
                  <a:srgbClr val="0000FF"/>
                </a:solidFill>
                <a:latin typeface="+mn-ea"/>
              </a:rPr>
              <a:t>d4PDF</a:t>
            </a:r>
            <a:r>
              <a:rPr lang="ja-JP" altLang="en-US" sz="800" b="1" dirty="0">
                <a:solidFill>
                  <a:srgbClr val="0000FF"/>
                </a:solidFill>
                <a:latin typeface="+mn-ea"/>
              </a:rPr>
              <a:t>ダウンスケーリングデータ</a:t>
            </a:r>
            <a:r>
              <a:rPr lang="ja-JP" altLang="en-US" sz="800" b="1" dirty="0">
                <a:latin typeface="+mn-ea"/>
              </a:rPr>
              <a:t>を国総研が</a:t>
            </a:r>
            <a:r>
              <a:rPr lang="en-US" altLang="ja-JP" sz="800" b="1" dirty="0">
                <a:latin typeface="+mn-ea"/>
              </a:rPr>
              <a:t>Dual-Window</a:t>
            </a:r>
            <a:r>
              <a:rPr lang="ja-JP" altLang="en-US" sz="800" b="1" dirty="0">
                <a:latin typeface="+mn-ea"/>
              </a:rPr>
              <a:t>法で</a:t>
            </a:r>
            <a:r>
              <a:rPr lang="ja-JP" altLang="en-US" sz="800" b="1" dirty="0">
                <a:solidFill>
                  <a:srgbClr val="0000FF"/>
                </a:solidFill>
                <a:latin typeface="+mn-ea"/>
              </a:rPr>
              <a:t>バイアス補正</a:t>
            </a:r>
            <a:r>
              <a:rPr lang="ja-JP" altLang="en-US" sz="800" b="1" dirty="0">
                <a:latin typeface="+mn-ea"/>
              </a:rPr>
              <a:t>したもの。</a:t>
            </a:r>
            <a:endParaRPr lang="en-US" altLang="ja-JP" sz="800" b="1" dirty="0">
              <a:latin typeface="+mn-ea"/>
            </a:endParaRPr>
          </a:p>
          <a:p>
            <a:r>
              <a:rPr lang="en-US" altLang="ja-JP" sz="800" b="1" dirty="0">
                <a:latin typeface="+mn-ea"/>
              </a:rPr>
              <a:t>※3:</a:t>
            </a:r>
            <a:r>
              <a:rPr lang="ja-JP" altLang="en-US" sz="800" b="1" dirty="0">
                <a:latin typeface="+mn-ea"/>
              </a:rPr>
              <a:t>流出解析は、タンク型流出解析モデルを使用（</a:t>
            </a:r>
            <a:r>
              <a:rPr lang="en-US" altLang="ja-JP" sz="800" b="1" dirty="0">
                <a:latin typeface="+mn-ea"/>
              </a:rPr>
              <a:t>109</a:t>
            </a:r>
            <a:r>
              <a:rPr lang="ja-JP" altLang="en-US" sz="800" b="1" dirty="0">
                <a:latin typeface="+mn-ea"/>
              </a:rPr>
              <a:t>の</a:t>
            </a:r>
            <a:r>
              <a:rPr lang="en-US" altLang="ja-JP" sz="800" b="1" dirty="0">
                <a:latin typeface="+mn-ea"/>
              </a:rPr>
              <a:t>1</a:t>
            </a:r>
            <a:r>
              <a:rPr lang="ja-JP" altLang="en-US" sz="800" b="1" dirty="0">
                <a:latin typeface="+mn-ea"/>
              </a:rPr>
              <a:t>級水系毎に構築。流量観測地点毎に分割・利水補給や取水、蒸発散、積雪等を表現）</a:t>
            </a:r>
            <a:endParaRPr lang="en-US" altLang="ja-JP" sz="800" b="1" dirty="0">
              <a:latin typeface="+mn-ea"/>
            </a:endParaRPr>
          </a:p>
          <a:p>
            <a:r>
              <a:rPr lang="en-US" altLang="ja-JP" sz="800" b="1" dirty="0">
                <a:latin typeface="+mn-ea"/>
              </a:rPr>
              <a:t>※4:</a:t>
            </a:r>
            <a:r>
              <a:rPr lang="ja-JP" altLang="en-US" sz="800" b="1" dirty="0">
                <a:latin typeface="+mn-ea"/>
              </a:rPr>
              <a:t>令和</a:t>
            </a:r>
            <a:r>
              <a:rPr lang="en-US" altLang="ja-JP" sz="800" b="1" dirty="0">
                <a:latin typeface="+mn-ea"/>
              </a:rPr>
              <a:t>5</a:t>
            </a:r>
            <a:r>
              <a:rPr lang="ja-JP" altLang="en-US" sz="800" b="1" dirty="0">
                <a:latin typeface="+mn-ea"/>
              </a:rPr>
              <a:t>年（</a:t>
            </a:r>
            <a:r>
              <a:rPr lang="en-US" altLang="ja-JP" sz="800" b="1" dirty="0">
                <a:latin typeface="+mn-ea"/>
              </a:rPr>
              <a:t>2023</a:t>
            </a:r>
            <a:r>
              <a:rPr lang="ja-JP" altLang="en-US" sz="800" b="1" dirty="0">
                <a:latin typeface="+mn-ea"/>
              </a:rPr>
              <a:t>年）の我が国の年降水量（全国</a:t>
            </a:r>
            <a:r>
              <a:rPr lang="en-US" altLang="ja-JP" sz="800" b="1" dirty="0">
                <a:latin typeface="+mn-ea"/>
              </a:rPr>
              <a:t>51</a:t>
            </a:r>
            <a:r>
              <a:rPr lang="ja-JP" altLang="en-US" sz="800" b="1" dirty="0">
                <a:latin typeface="+mn-ea"/>
              </a:rPr>
              <a:t>地点の平均）は約</a:t>
            </a:r>
            <a:r>
              <a:rPr lang="en-US" altLang="ja-JP" sz="800" b="1" dirty="0">
                <a:latin typeface="+mn-ea"/>
              </a:rPr>
              <a:t>1,585mm</a:t>
            </a:r>
            <a:r>
              <a:rPr lang="ja-JP" altLang="en-US" sz="800" b="1" dirty="0">
                <a:latin typeface="+mn-ea"/>
              </a:rPr>
              <a:t> （ 出典：令和６年版日本の水資源の現況 ）</a:t>
            </a:r>
          </a:p>
          <a:p>
            <a:endParaRPr lang="en-US" altLang="ja-JP" sz="800" b="1" dirty="0">
              <a:latin typeface="+mn-ea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1FE0D702-0929-E849-8094-6FAFA7073454}"/>
              </a:ext>
            </a:extLst>
          </p:cNvPr>
          <p:cNvSpPr txBox="1"/>
          <p:nvPr/>
        </p:nvSpPr>
        <p:spPr>
          <a:xfrm>
            <a:off x="2776272" y="4156506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latin typeface="+mn-ea"/>
              </a:rPr>
              <a:t>年積算降水量</a:t>
            </a:r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503A594D-5F26-272F-E251-BCEEE439CC79}"/>
              </a:ext>
            </a:extLst>
          </p:cNvPr>
          <p:cNvSpPr txBox="1"/>
          <p:nvPr/>
        </p:nvSpPr>
        <p:spPr>
          <a:xfrm>
            <a:off x="2817515" y="1779570"/>
            <a:ext cx="2247892" cy="276999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0000FF"/>
                </a:solidFill>
                <a:latin typeface="+mn-ea"/>
              </a:rPr>
              <a:t>年積算降水量</a:t>
            </a:r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188FEBEE-E18C-6EFC-E621-DC171A389EA5}"/>
              </a:ext>
            </a:extLst>
          </p:cNvPr>
          <p:cNvSpPr txBox="1"/>
          <p:nvPr/>
        </p:nvSpPr>
        <p:spPr>
          <a:xfrm>
            <a:off x="1900844" y="1768336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1mm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FC2B9CCB-D55F-3873-5B19-F187BB9ECCBA}"/>
              </a:ext>
            </a:extLst>
          </p:cNvPr>
          <p:cNvSpPr txBox="1"/>
          <p:nvPr/>
        </p:nvSpPr>
        <p:spPr>
          <a:xfrm>
            <a:off x="3645983" y="1775887"/>
            <a:ext cx="2247892" cy="40011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endParaRPr kumimoji="1" lang="en-US" altLang="ja-JP" sz="1200" b="1" dirty="0">
              <a:solidFill>
                <a:srgbClr val="0000FF"/>
              </a:solidFill>
              <a:latin typeface="+mn-ea"/>
            </a:endParaRPr>
          </a:p>
          <a:p>
            <a:pPr algn="ctr"/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うち日降水量が</a:t>
            </a:r>
            <a:r>
              <a:rPr kumimoji="1" lang="en-US" altLang="ja-JP" sz="800" b="1" dirty="0">
                <a:solidFill>
                  <a:srgbClr val="0000FF"/>
                </a:solidFill>
                <a:latin typeface="+mn-ea"/>
              </a:rPr>
              <a:t>50mm</a:t>
            </a:r>
            <a:r>
              <a:rPr kumimoji="1" lang="ja-JP" altLang="en-US" sz="800" b="1" dirty="0">
                <a:solidFill>
                  <a:srgbClr val="0000FF"/>
                </a:solidFill>
                <a:latin typeface="+mn-ea"/>
              </a:rPr>
              <a:t>～</a:t>
            </a:r>
            <a:endParaRPr kumimoji="1" lang="en-US" altLang="ja-JP" sz="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E4B4896C-EB46-80F5-A08E-09C689D98D53}"/>
              </a:ext>
            </a:extLst>
          </p:cNvPr>
          <p:cNvSpPr txBox="1"/>
          <p:nvPr/>
        </p:nvSpPr>
        <p:spPr>
          <a:xfrm>
            <a:off x="41427" y="2302728"/>
            <a:ext cx="400110" cy="150827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0000FF"/>
                </a:solidFill>
              </a:rPr>
              <a:t>２度上昇実験</a:t>
            </a: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8A513981-74AC-AEC3-4AF9-1C8DE3AB8FDE}"/>
              </a:ext>
            </a:extLst>
          </p:cNvPr>
          <p:cNvSpPr txBox="1"/>
          <p:nvPr/>
        </p:nvSpPr>
        <p:spPr>
          <a:xfrm>
            <a:off x="24678" y="4662858"/>
            <a:ext cx="400110" cy="150827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0000FF"/>
                </a:solidFill>
              </a:rPr>
              <a:t>４度上昇実験</a:t>
            </a:r>
          </a:p>
        </p:txBody>
      </p:sp>
      <p:sp>
        <p:nvSpPr>
          <p:cNvPr id="110" name="矢印: 右 109">
            <a:extLst>
              <a:ext uri="{FF2B5EF4-FFF2-40B4-BE49-F238E27FC236}">
                <a16:creationId xmlns:a16="http://schemas.microsoft.com/office/drawing/2014/main" id="{726F32BD-DF85-A6F4-49EE-45334C1B7D8A}"/>
              </a:ext>
            </a:extLst>
          </p:cNvPr>
          <p:cNvSpPr/>
          <p:nvPr/>
        </p:nvSpPr>
        <p:spPr>
          <a:xfrm>
            <a:off x="3756292" y="2752268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1" name="矢印: 右 110">
            <a:extLst>
              <a:ext uri="{FF2B5EF4-FFF2-40B4-BE49-F238E27FC236}">
                <a16:creationId xmlns:a16="http://schemas.microsoft.com/office/drawing/2014/main" id="{2ABC5601-B0F5-1226-A39F-157A865FB290}"/>
              </a:ext>
            </a:extLst>
          </p:cNvPr>
          <p:cNvSpPr/>
          <p:nvPr/>
        </p:nvSpPr>
        <p:spPr>
          <a:xfrm>
            <a:off x="2034917" y="2748120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" name="矢印: 右 111">
            <a:extLst>
              <a:ext uri="{FF2B5EF4-FFF2-40B4-BE49-F238E27FC236}">
                <a16:creationId xmlns:a16="http://schemas.microsoft.com/office/drawing/2014/main" id="{AA54A59C-4079-D763-D275-F22729CFCA7E}"/>
              </a:ext>
            </a:extLst>
          </p:cNvPr>
          <p:cNvSpPr/>
          <p:nvPr/>
        </p:nvSpPr>
        <p:spPr>
          <a:xfrm>
            <a:off x="5446094" y="2753622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3" name="矢印: 右 112">
            <a:extLst>
              <a:ext uri="{FF2B5EF4-FFF2-40B4-BE49-F238E27FC236}">
                <a16:creationId xmlns:a16="http://schemas.microsoft.com/office/drawing/2014/main" id="{BDC59E5A-DAB9-34A6-B7A2-E99769A83481}"/>
              </a:ext>
            </a:extLst>
          </p:cNvPr>
          <p:cNvSpPr/>
          <p:nvPr/>
        </p:nvSpPr>
        <p:spPr>
          <a:xfrm>
            <a:off x="7143060" y="2750504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4" name="矢印: 右 113">
            <a:extLst>
              <a:ext uri="{FF2B5EF4-FFF2-40B4-BE49-F238E27FC236}">
                <a16:creationId xmlns:a16="http://schemas.microsoft.com/office/drawing/2014/main" id="{3D86239F-7957-7F8D-0297-2548BDEB652E}"/>
              </a:ext>
            </a:extLst>
          </p:cNvPr>
          <p:cNvSpPr/>
          <p:nvPr/>
        </p:nvSpPr>
        <p:spPr>
          <a:xfrm>
            <a:off x="2023163" y="5120515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" name="矢印: 右 114">
            <a:extLst>
              <a:ext uri="{FF2B5EF4-FFF2-40B4-BE49-F238E27FC236}">
                <a16:creationId xmlns:a16="http://schemas.microsoft.com/office/drawing/2014/main" id="{4F9D4023-342D-54EE-0C5A-9212DD7CEBAF}"/>
              </a:ext>
            </a:extLst>
          </p:cNvPr>
          <p:cNvSpPr/>
          <p:nvPr/>
        </p:nvSpPr>
        <p:spPr>
          <a:xfrm>
            <a:off x="3743762" y="5152217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6" name="矢印: 右 115">
            <a:extLst>
              <a:ext uri="{FF2B5EF4-FFF2-40B4-BE49-F238E27FC236}">
                <a16:creationId xmlns:a16="http://schemas.microsoft.com/office/drawing/2014/main" id="{385D3D45-F403-11C1-2CC6-12C784569C08}"/>
              </a:ext>
            </a:extLst>
          </p:cNvPr>
          <p:cNvSpPr/>
          <p:nvPr/>
        </p:nvSpPr>
        <p:spPr>
          <a:xfrm>
            <a:off x="5452052" y="5144050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7" name="矢印: 右 116">
            <a:extLst>
              <a:ext uri="{FF2B5EF4-FFF2-40B4-BE49-F238E27FC236}">
                <a16:creationId xmlns:a16="http://schemas.microsoft.com/office/drawing/2014/main" id="{F3C9F685-EC77-07B2-E79B-6AAE17D38795}"/>
              </a:ext>
            </a:extLst>
          </p:cNvPr>
          <p:cNvSpPr/>
          <p:nvPr/>
        </p:nvSpPr>
        <p:spPr>
          <a:xfrm>
            <a:off x="7135084" y="5159215"/>
            <a:ext cx="231002" cy="271078"/>
          </a:xfrm>
          <a:prstGeom prst="rightArrow">
            <a:avLst/>
          </a:prstGeom>
          <a:pattFill prst="ltUp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8" name="テキスト ボックス 54">
            <a:extLst>
              <a:ext uri="{FF2B5EF4-FFF2-40B4-BE49-F238E27FC236}">
                <a16:creationId xmlns:a16="http://schemas.microsoft.com/office/drawing/2014/main" id="{6A0F5E78-F00C-52C9-F15C-41F8448E41E3}"/>
              </a:ext>
            </a:extLst>
          </p:cNvPr>
          <p:cNvSpPr txBox="1"/>
          <p:nvPr/>
        </p:nvSpPr>
        <p:spPr>
          <a:xfrm>
            <a:off x="2229215" y="2097839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52.85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19" name="テキスト ボックス 54">
            <a:extLst>
              <a:ext uri="{FF2B5EF4-FFF2-40B4-BE49-F238E27FC236}">
                <a16:creationId xmlns:a16="http://schemas.microsoft.com/office/drawing/2014/main" id="{271BF97F-F5EA-D177-02A7-AD6FBE52C2EE}"/>
              </a:ext>
            </a:extLst>
          </p:cNvPr>
          <p:cNvSpPr txBox="1"/>
          <p:nvPr/>
        </p:nvSpPr>
        <p:spPr>
          <a:xfrm>
            <a:off x="3921871" y="2098165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49</a:t>
            </a: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.18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0" name="テキスト ボックス 54">
            <a:extLst>
              <a:ext uri="{FF2B5EF4-FFF2-40B4-BE49-F238E27FC236}">
                <a16:creationId xmlns:a16="http://schemas.microsoft.com/office/drawing/2014/main" id="{DD832B54-AA7E-B733-B653-6496DCDD5AD2}"/>
              </a:ext>
            </a:extLst>
          </p:cNvPr>
          <p:cNvSpPr txBox="1"/>
          <p:nvPr/>
        </p:nvSpPr>
        <p:spPr>
          <a:xfrm>
            <a:off x="5620227" y="2095741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44</a:t>
            </a: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.51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1" name="テキスト ボックス 54">
            <a:extLst>
              <a:ext uri="{FF2B5EF4-FFF2-40B4-BE49-F238E27FC236}">
                <a16:creationId xmlns:a16="http://schemas.microsoft.com/office/drawing/2014/main" id="{95F2DF0B-B331-5C3A-17E2-98D84F17EB04}"/>
              </a:ext>
            </a:extLst>
          </p:cNvPr>
          <p:cNvSpPr txBox="1"/>
          <p:nvPr/>
        </p:nvSpPr>
        <p:spPr>
          <a:xfrm>
            <a:off x="7359290" y="2104317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0.97</a:t>
            </a:r>
            <a:r>
              <a:rPr lang="ja-JP" altLang="en-US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倍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2" name="テキスト ボックス 54">
            <a:extLst>
              <a:ext uri="{FF2B5EF4-FFF2-40B4-BE49-F238E27FC236}">
                <a16:creationId xmlns:a16="http://schemas.microsoft.com/office/drawing/2014/main" id="{6D5CDBF6-F3A5-6F33-6565-ED4D85D37D4A}"/>
              </a:ext>
            </a:extLst>
          </p:cNvPr>
          <p:cNvSpPr txBox="1"/>
          <p:nvPr/>
        </p:nvSpPr>
        <p:spPr>
          <a:xfrm>
            <a:off x="2154249" y="4496102"/>
            <a:ext cx="1239115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113.43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3" name="テキスト ボックス 54">
            <a:extLst>
              <a:ext uri="{FF2B5EF4-FFF2-40B4-BE49-F238E27FC236}">
                <a16:creationId xmlns:a16="http://schemas.microsoft.com/office/drawing/2014/main" id="{E44ECA88-1699-628E-6D41-6D141FF8F480}"/>
              </a:ext>
            </a:extLst>
          </p:cNvPr>
          <p:cNvSpPr txBox="1"/>
          <p:nvPr/>
        </p:nvSpPr>
        <p:spPr>
          <a:xfrm>
            <a:off x="506690" y="4482070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26</a:t>
            </a: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.04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減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4" name="テキスト ボックス 54">
            <a:extLst>
              <a:ext uri="{FF2B5EF4-FFF2-40B4-BE49-F238E27FC236}">
                <a16:creationId xmlns:a16="http://schemas.microsoft.com/office/drawing/2014/main" id="{862E4A2B-E3F9-B5EC-1D6C-31AB5901D94A}"/>
              </a:ext>
            </a:extLst>
          </p:cNvPr>
          <p:cNvSpPr txBox="1"/>
          <p:nvPr/>
        </p:nvSpPr>
        <p:spPr>
          <a:xfrm>
            <a:off x="3932317" y="4496102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86.78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5" name="テキスト ボックス 54">
            <a:extLst>
              <a:ext uri="{FF2B5EF4-FFF2-40B4-BE49-F238E27FC236}">
                <a16:creationId xmlns:a16="http://schemas.microsoft.com/office/drawing/2014/main" id="{3EFD7BBB-B43B-3EE3-7496-827295338BD3}"/>
              </a:ext>
            </a:extLst>
          </p:cNvPr>
          <p:cNvSpPr txBox="1"/>
          <p:nvPr/>
        </p:nvSpPr>
        <p:spPr>
          <a:xfrm>
            <a:off x="5550182" y="4490931"/>
            <a:ext cx="1149819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100.80</a:t>
            </a:r>
            <a:r>
              <a:rPr lang="ja-JP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㎜</a:t>
            </a:r>
            <a:r>
              <a:rPr lang="ja-JP" alt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増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6" name="テキスト ボックス 54">
            <a:extLst>
              <a:ext uri="{FF2B5EF4-FFF2-40B4-BE49-F238E27FC236}">
                <a16:creationId xmlns:a16="http://schemas.microsoft.com/office/drawing/2014/main" id="{88E91EB3-8DB3-4BFC-46F6-7758EB4BB5FE}"/>
              </a:ext>
            </a:extLst>
          </p:cNvPr>
          <p:cNvSpPr txBox="1"/>
          <p:nvPr/>
        </p:nvSpPr>
        <p:spPr>
          <a:xfrm>
            <a:off x="7358995" y="4476791"/>
            <a:ext cx="1102116" cy="6159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2000"/>
              </a:lnSpc>
              <a:buNone/>
            </a:pPr>
            <a:r>
              <a:rPr lang="ja-JP" altLang="en-US" sz="10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対過去実験</a:t>
            </a:r>
            <a:endParaRPr lang="ja-JP" sz="10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en-US" dirty="0">
                <a:solidFill>
                  <a:srgbClr val="FF0000"/>
                </a:solidFill>
                <a:effectLst/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0.</a:t>
            </a:r>
            <a:r>
              <a:rPr lang="en-US" dirty="0">
                <a:solidFill>
                  <a:srgbClr val="FF0000"/>
                </a:solidFill>
                <a:latin typeface="ＭＳ ゴシック" panose="020B0609070205080204" pitchFamily="49" charset="-128"/>
                <a:ea typeface="ＭＳ 明朝" panose="02020609040205080304" pitchFamily="17" charset="-128"/>
                <a:cs typeface="ＭＳ Ｐゴシック" panose="020B0600070205080204" pitchFamily="50" charset="-128"/>
              </a:rPr>
              <a:t>92</a:t>
            </a:r>
            <a:r>
              <a:rPr lang="ja-JP" altLang="en-US" sz="9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倍</a:t>
            </a:r>
            <a:endParaRPr lang="en-US" altLang="ja-JP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  <a:p>
            <a:pPr algn="just">
              <a:lnSpc>
                <a:spcPts val="2000"/>
              </a:lnSpc>
            </a:pP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（</a:t>
            </a:r>
            <a:r>
              <a:rPr lang="en-US" altLang="ja-JP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109</a:t>
            </a:r>
            <a:r>
              <a:rPr lang="ja-JP" altLang="en-US" sz="800" dirty="0"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ゴシック" panose="020B0600070205080204" pitchFamily="50" charset="-128"/>
              </a:rPr>
              <a:t>水系平均値）</a:t>
            </a:r>
            <a:endParaRPr lang="ja-JP" sz="8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ＭＳ Ｐゴシック" panose="020B0600070205080204" pitchFamily="50" charset="-128"/>
            </a:endParaRPr>
          </a:p>
        </p:txBody>
      </p:sp>
      <p:sp>
        <p:nvSpPr>
          <p:cNvPr id="127" name="二等辺三角形 126">
            <a:extLst>
              <a:ext uri="{FF2B5EF4-FFF2-40B4-BE49-F238E27FC236}">
                <a16:creationId xmlns:a16="http://schemas.microsoft.com/office/drawing/2014/main" id="{BB86055A-B503-D025-70E3-35DD5DAF5ABB}"/>
              </a:ext>
            </a:extLst>
          </p:cNvPr>
          <p:cNvSpPr/>
          <p:nvPr/>
        </p:nvSpPr>
        <p:spPr>
          <a:xfrm flipV="1">
            <a:off x="4045767" y="3900484"/>
            <a:ext cx="1243402" cy="193308"/>
          </a:xfrm>
          <a:prstGeom prst="triangle">
            <a:avLst>
              <a:gd name="adj" fmla="val 49242"/>
            </a:avLst>
          </a:prstGeom>
          <a:pattFill prst="ltDnDiag">
            <a:fgClr>
              <a:srgbClr val="FF0000"/>
            </a:fgClr>
            <a:bgClr>
              <a:schemeClr val="bg1"/>
            </a:bgClr>
          </a:pattFill>
          <a:ln w="9525">
            <a:solidFill>
              <a:srgbClr val="0000FF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D4EA7AB2-4A60-0FD1-D551-536394DD51C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874" y="3634141"/>
            <a:ext cx="1332000" cy="131293"/>
          </a:xfrm>
          <a:prstGeom prst="rect">
            <a:avLst/>
          </a:prstGeom>
        </p:spPr>
      </p:pic>
      <p:pic>
        <p:nvPicPr>
          <p:cNvPr id="17" name="図 16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4571571A-056B-89C0-0112-75D0449579E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874" y="6049959"/>
            <a:ext cx="1332000" cy="131293"/>
          </a:xfrm>
          <a:prstGeom prst="rect">
            <a:avLst/>
          </a:prstGeom>
        </p:spPr>
      </p:pic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4E61FB37-F238-B2DE-51C2-32ECF18894C5}"/>
              </a:ext>
            </a:extLst>
          </p:cNvPr>
          <p:cNvSpPr txBox="1">
            <a:spLocks/>
          </p:cNvSpPr>
          <p:nvPr/>
        </p:nvSpPr>
        <p:spPr>
          <a:xfrm>
            <a:off x="78092" y="514536"/>
            <a:ext cx="8992611" cy="558751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72000" tIns="36000" rIns="7200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SzPct val="100000"/>
              <a:buFont typeface="Aptos" panose="020B0004020202020204" pitchFamily="34" charset="0"/>
              <a:buChar char="○"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気候変動による渇水への影響について、気候モデル</a:t>
            </a:r>
            <a:r>
              <a:rPr lang="en-US" altLang="ja-JP" sz="1400" b="1" baseline="30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※1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と流出解析</a:t>
            </a:r>
            <a:r>
              <a:rPr lang="en-US" altLang="ja-JP" sz="1400" b="1" baseline="30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※2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を用いたマクロ的評価</a:t>
            </a:r>
            <a:r>
              <a:rPr lang="en-US" altLang="ja-JP" sz="1400" b="1" baseline="30000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※3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では、</a:t>
            </a:r>
            <a:r>
              <a:rPr lang="ja-JP" altLang="en-US" sz="1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年積算降水量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の減少幅は小さいものの、</a:t>
            </a:r>
            <a:r>
              <a:rPr lang="ja-JP" altLang="en-US" sz="1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降水パターンの極端化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と</a:t>
            </a:r>
            <a:r>
              <a:rPr lang="ja-JP" altLang="en-US" sz="1400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蒸発散量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の増加が大きく</a:t>
            </a:r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1400" b="1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年流積算流量</a:t>
            </a:r>
            <a:r>
              <a:rPr lang="ja-JP" altLang="en-US" sz="1400" b="1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減少が確認されている。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CA406E-FBD0-4759-D058-864F8EFE7E05}"/>
              </a:ext>
            </a:extLst>
          </p:cNvPr>
          <p:cNvSpPr txBox="1"/>
          <p:nvPr/>
        </p:nvSpPr>
        <p:spPr>
          <a:xfrm>
            <a:off x="9666943" y="2166273"/>
            <a:ext cx="2892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修正事項（</a:t>
            </a:r>
            <a:r>
              <a:rPr kumimoji="1" lang="en-US" altLang="ja-JP" sz="1000" dirty="0"/>
              <a:t>2026/6/23</a:t>
            </a:r>
            <a:r>
              <a:rPr kumimoji="1" lang="ja-JP" altLang="en-US" sz="1000" dirty="0"/>
              <a:t>）</a:t>
            </a:r>
            <a:endParaRPr kumimoji="1" lang="en-US" altLang="ja-JP" sz="1000" dirty="0"/>
          </a:p>
          <a:p>
            <a:r>
              <a:rPr kumimoji="1" lang="ja-JP" altLang="en-US" sz="1000" dirty="0"/>
              <a:t>年積算降水量（うち日降水量が</a:t>
            </a:r>
            <a:r>
              <a:rPr kumimoji="1" lang="en-US" altLang="ja-JP" sz="1000" dirty="0"/>
              <a:t>50㎜</a:t>
            </a:r>
            <a:r>
              <a:rPr kumimoji="1" lang="ja-JP" altLang="en-US" sz="1000" dirty="0"/>
              <a:t>～）</a:t>
            </a:r>
            <a:endParaRPr kumimoji="1" lang="en-US" altLang="ja-JP" sz="1000" dirty="0"/>
          </a:p>
          <a:p>
            <a:br>
              <a:rPr kumimoji="1" lang="en-US" altLang="ja-JP" sz="1000" dirty="0"/>
            </a:br>
            <a:r>
              <a:rPr kumimoji="1" lang="ja-JP" altLang="en-US" sz="1000" dirty="0"/>
              <a:t>・対過去実験 </a:t>
            </a:r>
            <a:r>
              <a:rPr kumimoji="1" lang="en-US" altLang="ja-JP" sz="1000" dirty="0"/>
              <a:t>109</a:t>
            </a:r>
            <a:r>
              <a:rPr kumimoji="1" lang="ja-JP" altLang="en-US" sz="1000" dirty="0"/>
              <a:t>水系平均値</a:t>
            </a:r>
            <a:endParaRPr kumimoji="1" lang="en-US" altLang="ja-JP" sz="1000" dirty="0"/>
          </a:p>
          <a:p>
            <a:endParaRPr kumimoji="1" lang="en-US" altLang="ja-JP" sz="1000" dirty="0"/>
          </a:p>
          <a:p>
            <a:r>
              <a:rPr kumimoji="1" lang="ja-JP" altLang="en-US" sz="1000" dirty="0"/>
              <a:t>修正前）</a:t>
            </a:r>
            <a:r>
              <a:rPr kumimoji="1" lang="en-US" altLang="ja-JP" sz="1000" dirty="0"/>
              <a:t>48.18</a:t>
            </a:r>
            <a:r>
              <a:rPr kumimoji="1" lang="ja-JP" altLang="en-US" sz="1000" dirty="0"/>
              <a:t>㎜</a:t>
            </a:r>
            <a:endParaRPr kumimoji="1" lang="en-US" altLang="ja-JP" sz="1000" dirty="0"/>
          </a:p>
          <a:p>
            <a:r>
              <a:rPr kumimoji="1" lang="ja-JP" altLang="en-US" sz="1000" dirty="0"/>
              <a:t>修正後）</a:t>
            </a:r>
            <a:r>
              <a:rPr kumimoji="1" lang="en-US" altLang="ja-JP" sz="1000" dirty="0"/>
              <a:t>49.18㎜</a:t>
            </a:r>
          </a:p>
          <a:p>
            <a:endParaRPr kumimoji="1" lang="en-US" altLang="ja-JP" sz="1000" dirty="0"/>
          </a:p>
          <a:p>
            <a:r>
              <a:rPr kumimoji="1" lang="ja-JP" altLang="en-US" sz="1000" dirty="0"/>
              <a:t>・対年積算降水量比</a:t>
            </a:r>
            <a:endParaRPr kumimoji="1" lang="en-US" altLang="ja-JP" sz="1000" dirty="0"/>
          </a:p>
          <a:p>
            <a:endParaRPr kumimoji="1" lang="en-US" altLang="ja-JP" sz="1000" dirty="0"/>
          </a:p>
          <a:p>
            <a:r>
              <a:rPr kumimoji="1" lang="ja-JP" altLang="en-US" sz="1000" dirty="0"/>
              <a:t>修正前）</a:t>
            </a:r>
            <a:r>
              <a:rPr kumimoji="1" lang="en-US" altLang="ja-JP" sz="1000" dirty="0"/>
              <a:t>3.0%</a:t>
            </a:r>
          </a:p>
          <a:p>
            <a:r>
              <a:rPr kumimoji="1" lang="ja-JP" altLang="en-US" sz="1000" dirty="0"/>
              <a:t>修正後）</a:t>
            </a:r>
            <a:r>
              <a:rPr kumimoji="1" lang="en-US" altLang="ja-JP" sz="1000" dirty="0"/>
              <a:t>3.1%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CC97131-00DD-4CF8-4242-E02B98EB2E96}"/>
              </a:ext>
            </a:extLst>
          </p:cNvPr>
          <p:cNvSpPr/>
          <p:nvPr/>
        </p:nvSpPr>
        <p:spPr>
          <a:xfrm>
            <a:off x="73296" y="17693"/>
            <a:ext cx="8997407" cy="3695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0000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気候変動による渇水への影響のマクロ的評価</a:t>
            </a:r>
          </a:p>
        </p:txBody>
      </p:sp>
    </p:spTree>
    <p:extLst>
      <p:ext uri="{BB962C8B-B14F-4D97-AF65-F5344CB8AC3E}">
        <p14:creationId xmlns:p14="http://schemas.microsoft.com/office/powerpoint/2010/main" val="1464821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3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677D3C151166E4CA2D20F2D62FB8083" ma:contentTypeVersion="14" ma:contentTypeDescription="新しいドキュメントを作成します。" ma:contentTypeScope="" ma:versionID="3eab9b5cadcdd1bc978d9c3972b8a99c">
  <xsd:schema xmlns:xsd="http://www.w3.org/2001/XMLSchema" xmlns:xs="http://www.w3.org/2001/XMLSchema" xmlns:p="http://schemas.microsoft.com/office/2006/metadata/properties" xmlns:ns2="d44b7354-56c2-4c6f-a1c9-99cfe8ed7b50" xmlns:ns3="112e65ba-88cc-4383-8b2f-88cb75523f7a" targetNamespace="http://schemas.microsoft.com/office/2006/metadata/properties" ma:root="true" ma:fieldsID="db66a7c72bc71b9ceec171608c912b42" ns2:_="" ns3:_="">
    <xsd:import namespace="d44b7354-56c2-4c6f-a1c9-99cfe8ed7b50"/>
    <xsd:import namespace="112e65ba-88cc-4383-8b2f-88cb75523f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4b7354-56c2-4c6f-a1c9-99cfe8ed7b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画像タグ" ma:readOnly="false" ma:fieldId="{5cf76f15-5ced-4ddc-b409-7134ff3c332f}" ma:taxonomyMulti="true" ma:sspId="32dd98ac-7f38-441c-8624-e0daaf53fd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2e65ba-88cc-4383-8b2f-88cb75523f7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66263855-33bf-4316-b4f4-8d3d606b36e8}" ma:internalName="TaxCatchAll" ma:showField="CatchAllData" ma:web="112e65ba-88cc-4383-8b2f-88cb75523f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44b7354-56c2-4c6f-a1c9-99cfe8ed7b50">
      <Terms xmlns="http://schemas.microsoft.com/office/infopath/2007/PartnerControls"/>
    </lcf76f155ced4ddcb4097134ff3c332f>
    <TaxCatchAll xmlns="112e65ba-88cc-4383-8b2f-88cb75523f7a" xsi:nil="true"/>
  </documentManagement>
</p:properties>
</file>

<file path=customXml/itemProps1.xml><?xml version="1.0" encoding="utf-8"?>
<ds:datastoreItem xmlns:ds="http://schemas.openxmlformats.org/officeDocument/2006/customXml" ds:itemID="{2E8591EC-EC72-45DB-AD8B-2D08BDF3A958}"/>
</file>

<file path=customXml/itemProps2.xml><?xml version="1.0" encoding="utf-8"?>
<ds:datastoreItem xmlns:ds="http://schemas.openxmlformats.org/officeDocument/2006/customXml" ds:itemID="{FAEECB2E-D494-4ADD-BEE2-EC1473CBB4E6}"/>
</file>

<file path=customXml/itemProps3.xml><?xml version="1.0" encoding="utf-8"?>
<ds:datastoreItem xmlns:ds="http://schemas.openxmlformats.org/officeDocument/2006/customXml" ds:itemID="{CB459B2C-67EC-466F-AADD-CEF40FDBF93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14736</TotalTime>
  <Words>1252</Words>
  <Application>Microsoft Office PowerPoint</Application>
  <PresentationFormat>画面に合わせる (4:3)</PresentationFormat>
  <Paragraphs>157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Meiryo UI</vt:lpstr>
      <vt:lpstr>ＭＳ ゴシック</vt:lpstr>
      <vt:lpstr>游ゴシック</vt:lpstr>
      <vt:lpstr>Aptos</vt:lpstr>
      <vt:lpstr>Arial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MEC 柴川</dc:creator>
  <cp:lastModifiedBy>西村 宗倫</cp:lastModifiedBy>
  <cp:revision>483</cp:revision>
  <cp:lastPrinted>2026-04-03T01:14:49Z</cp:lastPrinted>
  <dcterms:created xsi:type="dcterms:W3CDTF">2025-01-24T04:50:09Z</dcterms:created>
  <dcterms:modified xsi:type="dcterms:W3CDTF">2026-07-17T00:09:44Z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0x010100C677D3C151166E4CA2D20F2D62FB8083</vt:lpwstr>
  </property>
</Properties>
</file>