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917" r:id="rId2"/>
    <p:sldId id="918" r:id="rId3"/>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000"/>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85665" autoAdjust="0"/>
  </p:normalViewPr>
  <p:slideViewPr>
    <p:cSldViewPr snapToGrid="0">
      <p:cViewPr varScale="1">
        <p:scale>
          <a:sx n="91" d="100"/>
          <a:sy n="91" d="100"/>
        </p:scale>
        <p:origin x="226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11" Type="http://schemas.openxmlformats.org/officeDocument/2006/relationships/customXml" Target="../customXml/item3.xml"/><Relationship Id="rId5" Type="http://schemas.openxmlformats.org/officeDocument/2006/relationships/presProps" Target="presProps.xml"/><Relationship Id="rId10" Type="http://schemas.openxmlformats.org/officeDocument/2006/relationships/customXml" Target="../customXml/item2.xml"/><Relationship Id="rId4" Type="http://schemas.openxmlformats.org/officeDocument/2006/relationships/notesMaster" Target="notesMasters/notesMaster1.xml"/><Relationship Id="rId9"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49787" cy="498693"/>
          </a:xfrm>
          <a:prstGeom prst="rect">
            <a:avLst/>
          </a:prstGeom>
        </p:spPr>
        <p:txBody>
          <a:bodyPr vert="horz" lIns="91421" tIns="45711" rIns="91421" bIns="4571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2"/>
            <a:ext cx="2949787" cy="498693"/>
          </a:xfrm>
          <a:prstGeom prst="rect">
            <a:avLst/>
          </a:prstGeom>
        </p:spPr>
        <p:txBody>
          <a:bodyPr vert="horz" lIns="91421" tIns="45711" rIns="91421" bIns="45711" rtlCol="0"/>
          <a:lstStyle>
            <a:lvl1pPr algn="r">
              <a:defRPr sz="1200"/>
            </a:lvl1pPr>
          </a:lstStyle>
          <a:p>
            <a:fld id="{063D112D-405A-4784-A8BE-B3ECCB13EA03}" type="datetimeFigureOut">
              <a:rPr kumimoji="1" lang="ja-JP" altLang="en-US" smtClean="0"/>
              <a:t>2026/7/17</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21" tIns="45711" rIns="91421" bIns="45711" rtlCol="0" anchor="ctr"/>
          <a:lstStyle/>
          <a:p>
            <a:endParaRPr lang="ja-JP" altLang="en-US"/>
          </a:p>
        </p:txBody>
      </p:sp>
      <p:sp>
        <p:nvSpPr>
          <p:cNvPr id="5" name="ノート プレースホルダー 4"/>
          <p:cNvSpPr>
            <a:spLocks noGrp="1"/>
          </p:cNvSpPr>
          <p:nvPr>
            <p:ph type="body" sz="quarter" idx="3"/>
          </p:nvPr>
        </p:nvSpPr>
        <p:spPr>
          <a:xfrm>
            <a:off x="680720" y="4783308"/>
            <a:ext cx="5445760" cy="3913614"/>
          </a:xfrm>
          <a:prstGeom prst="rect">
            <a:avLst/>
          </a:prstGeom>
        </p:spPr>
        <p:txBody>
          <a:bodyPr vert="horz" lIns="91421" tIns="45711" rIns="91421" bIns="4571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8"/>
            <a:ext cx="2949787" cy="498692"/>
          </a:xfrm>
          <a:prstGeom prst="rect">
            <a:avLst/>
          </a:prstGeom>
        </p:spPr>
        <p:txBody>
          <a:bodyPr vert="horz" lIns="91421" tIns="45711" rIns="91421" bIns="4571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8"/>
            <a:ext cx="2949787" cy="498692"/>
          </a:xfrm>
          <a:prstGeom prst="rect">
            <a:avLst/>
          </a:prstGeom>
        </p:spPr>
        <p:txBody>
          <a:bodyPr vert="horz" lIns="91421" tIns="45711" rIns="91421" bIns="45711" rtlCol="0" anchor="b"/>
          <a:lstStyle>
            <a:lvl1pPr algn="r">
              <a:defRPr sz="1200"/>
            </a:lvl1pPr>
          </a:lstStyle>
          <a:p>
            <a:fld id="{FD3B478F-E83F-498C-95BA-C6C703FC23D0}" type="slidenum">
              <a:rPr kumimoji="1" lang="ja-JP" altLang="en-US" smtClean="0"/>
              <a:t>‹#›</a:t>
            </a:fld>
            <a:endParaRPr kumimoji="1" lang="ja-JP" altLang="en-US"/>
          </a:p>
        </p:txBody>
      </p:sp>
    </p:spTree>
    <p:extLst>
      <p:ext uri="{BB962C8B-B14F-4D97-AF65-F5344CB8AC3E}">
        <p14:creationId xmlns:p14="http://schemas.microsoft.com/office/powerpoint/2010/main" val="29935000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F6D83-3975-EC8B-99C6-EEF5813762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6BE9BB5-A3D0-33F4-41C3-58315FF6448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C7D72CF-9922-F190-71A8-9A7FB13E030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95FA89E-153A-D175-10C1-265E39EEC2FD}"/>
              </a:ext>
            </a:extLst>
          </p:cNvPr>
          <p:cNvSpPr>
            <a:spLocks noGrp="1"/>
          </p:cNvSpPr>
          <p:nvPr>
            <p:ph type="sldNum" sz="quarter" idx="5"/>
          </p:nvPr>
        </p:nvSpPr>
        <p:spPr/>
        <p:txBody>
          <a:bodyPr/>
          <a:lstStyle/>
          <a:p>
            <a:fld id="{FD3B478F-E83F-498C-95BA-C6C703FC23D0}" type="slidenum">
              <a:rPr kumimoji="1" lang="ja-JP" altLang="en-US" smtClean="0"/>
              <a:t>1</a:t>
            </a:fld>
            <a:endParaRPr kumimoji="1" lang="ja-JP" altLang="en-US"/>
          </a:p>
        </p:txBody>
      </p:sp>
    </p:spTree>
    <p:extLst>
      <p:ext uri="{BB962C8B-B14F-4D97-AF65-F5344CB8AC3E}">
        <p14:creationId xmlns:p14="http://schemas.microsoft.com/office/powerpoint/2010/main" val="2294101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F0079-5F2D-4E12-7440-3E26E190B26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94FA450-866D-C817-8891-659E7B48917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41E16AE-DCE1-4C0F-E93F-E450BEDE044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C0EED5A-447F-8032-E52E-6FBC66DBBA3E}"/>
              </a:ext>
            </a:extLst>
          </p:cNvPr>
          <p:cNvSpPr>
            <a:spLocks noGrp="1"/>
          </p:cNvSpPr>
          <p:nvPr>
            <p:ph type="sldNum" sz="quarter" idx="5"/>
          </p:nvPr>
        </p:nvSpPr>
        <p:spPr/>
        <p:txBody>
          <a:bodyPr/>
          <a:lstStyle/>
          <a:p>
            <a:fld id="{FD3B478F-E83F-498C-95BA-C6C703FC23D0}" type="slidenum">
              <a:rPr kumimoji="1" lang="ja-JP" altLang="en-US" smtClean="0"/>
              <a:t>2</a:t>
            </a:fld>
            <a:endParaRPr kumimoji="1" lang="ja-JP" altLang="en-US"/>
          </a:p>
        </p:txBody>
      </p:sp>
    </p:spTree>
    <p:extLst>
      <p:ext uri="{BB962C8B-B14F-4D97-AF65-F5344CB8AC3E}">
        <p14:creationId xmlns:p14="http://schemas.microsoft.com/office/powerpoint/2010/main" val="435361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F97EF0D-4EA7-43BA-AAFE-43E5DF73872E}"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2162286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72A15A-A3B7-4534-B0DF-E5D11138E636}"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457941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C03D243-E1D9-4618-9C42-17275DF6B26A}"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3956882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fld id="{25AD9AAB-8C31-48A8-8457-FFDD79DA964D}"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086600" y="6425363"/>
            <a:ext cx="2057400" cy="365125"/>
          </a:xfrm>
        </p:spPr>
        <p:txBody>
          <a:bodyPr/>
          <a:lstStyle>
            <a:lvl1pPr>
              <a:defRPr sz="2400"/>
            </a:lvl1pPr>
          </a:lstStyle>
          <a:p>
            <a:fld id="{C3EA3408-B5FE-4325-AFF9-ACCCA0F9E5FF}" type="slidenum">
              <a:rPr kumimoji="1" lang="ja-JP" altLang="en-US" smtClean="0"/>
              <a:pPr/>
              <a:t>‹#›</a:t>
            </a:fld>
            <a:endParaRPr kumimoji="1" lang="ja-JP" altLang="en-US" dirty="0"/>
          </a:p>
        </p:txBody>
      </p:sp>
    </p:spTree>
    <p:extLst>
      <p:ext uri="{BB962C8B-B14F-4D97-AF65-F5344CB8AC3E}">
        <p14:creationId xmlns:p14="http://schemas.microsoft.com/office/powerpoint/2010/main" val="2326473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24FCD9F-E831-4099-A149-4CE216D19B3B}"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1636566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B15A52B-0DA5-45DE-808F-9DD6886363F4}" type="datetime1">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238706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83545C8-BBE5-4790-BA2C-BEFFD6DF8C80}" type="datetime1">
              <a:rPr kumimoji="1" lang="ja-JP" altLang="en-US" smtClean="0"/>
              <a:t>2026/7/17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1488285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5D03DF1-5374-421C-8186-32E39D1EAD0B}" type="datetime1">
              <a:rPr kumimoji="1" lang="ja-JP" altLang="en-US" smtClean="0"/>
              <a:t>2026/7/17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2287209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7F362-7174-47E9-B988-616057F8BD00}" type="datetime1">
              <a:rPr kumimoji="1" lang="ja-JP" altLang="en-US" smtClean="0"/>
              <a:t>2026/7/17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2567161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F4537B7-E672-4325-9E73-961D893B403B}" type="datetime1">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2518102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7ACBA56-B5FD-4050-8771-053367F18171}" type="datetime1">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299699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A984F1-9B3C-4C5C-BE4A-930535A4E2FC}" type="datetime1">
              <a:rPr kumimoji="1" lang="ja-JP" altLang="en-US" smtClean="0"/>
              <a:t>2026/7/17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EA3408-B5FE-4325-AFF9-ACCCA0F9E5FF}" type="slidenum">
              <a:rPr kumimoji="1" lang="ja-JP" altLang="en-US" smtClean="0"/>
              <a:t>‹#›</a:t>
            </a:fld>
            <a:endParaRPr kumimoji="1" lang="ja-JP" altLang="en-US"/>
          </a:p>
        </p:txBody>
      </p:sp>
    </p:spTree>
    <p:extLst>
      <p:ext uri="{BB962C8B-B14F-4D97-AF65-F5344CB8AC3E}">
        <p14:creationId xmlns:p14="http://schemas.microsoft.com/office/powerpoint/2010/main" val="42367610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AED9D-3723-361E-F5C2-9E1E0A293237}"/>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163AEBF9-C09A-F0DD-5610-B9E7D8784EF4}"/>
              </a:ext>
            </a:extLst>
          </p:cNvPr>
          <p:cNvSpPr/>
          <p:nvPr/>
        </p:nvSpPr>
        <p:spPr>
          <a:xfrm>
            <a:off x="73296" y="31652"/>
            <a:ext cx="8997407" cy="369534"/>
          </a:xfrm>
          <a:prstGeom prst="rect">
            <a:avLst/>
          </a:prstGeom>
          <a:solidFill>
            <a:schemeClr val="accent4">
              <a:lumMod val="20000"/>
              <a:lumOff val="80000"/>
            </a:schemeClr>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kumimoji="1" lang="ja-JP" altLang="en-US" sz="1600" b="1" dirty="0">
                <a:solidFill>
                  <a:srgbClr val="0000FF"/>
                </a:solidFill>
                <a:latin typeface="Meiryo UI" panose="020B0604030504040204" pitchFamily="50" charset="-128"/>
                <a:ea typeface="Meiryo UI" panose="020B0604030504040204" pitchFamily="50" charset="-128"/>
              </a:rPr>
              <a:t>気候変動による流域水資源への影響評価</a:t>
            </a:r>
            <a:r>
              <a:rPr kumimoji="1" lang="zh-TW" altLang="en-US" sz="1600" b="1" dirty="0">
                <a:solidFill>
                  <a:srgbClr val="0000FF"/>
                </a:solidFill>
                <a:latin typeface="Meiryo UI" panose="020B0604030504040204" pitchFamily="50" charset="-128"/>
                <a:ea typeface="Meiryo UI" panose="020B0604030504040204" pitchFamily="50" charset="-128"/>
              </a:rPr>
              <a:t>（信濃川水系（新潟県長岡市））</a:t>
            </a:r>
            <a:endParaRPr kumimoji="1" lang="ja-JP" altLang="en-US" sz="1600" b="1" dirty="0">
              <a:solidFill>
                <a:srgbClr val="0000FF"/>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6123FBD2-A522-7AD0-00C4-C8179C44BC4E}"/>
              </a:ext>
            </a:extLst>
          </p:cNvPr>
          <p:cNvSpPr/>
          <p:nvPr/>
        </p:nvSpPr>
        <p:spPr>
          <a:xfrm>
            <a:off x="103465" y="431099"/>
            <a:ext cx="8937067" cy="584775"/>
          </a:xfrm>
          <a:prstGeom prst="rect">
            <a:avLst/>
          </a:prstGeom>
          <a:ln w="6350">
            <a:solidFill>
              <a:srgbClr val="000000"/>
            </a:solidFill>
          </a:ln>
        </p:spPr>
        <p:txBody>
          <a:bodyPr wrap="square" lIns="91440" tIns="45720" rIns="91440" bIns="45720" anchor="t">
            <a:spAutoFit/>
          </a:bodyPr>
          <a:lstStyle/>
          <a:p>
            <a:pPr marL="182563" lvl="0" indent="-182563" defTabSz="538764">
              <a:defRPr/>
            </a:pPr>
            <a:r>
              <a:rPr lang="ja-JP" altLang="en-US" sz="1600" kern="0" dirty="0">
                <a:solidFill>
                  <a:srgbClr val="000000"/>
                </a:solidFill>
                <a:latin typeface="Meiryo UI" panose="020B0604030504040204" pitchFamily="50" charset="-128"/>
                <a:ea typeface="Meiryo UI" panose="020B0604030504040204" pitchFamily="50" charset="-128"/>
              </a:rPr>
              <a:t>○気候変動を踏まえた</a:t>
            </a:r>
            <a:r>
              <a:rPr lang="ja-JP" altLang="en-US" sz="1600" kern="0" dirty="0">
                <a:solidFill>
                  <a:srgbClr val="0000FF"/>
                </a:solidFill>
                <a:latin typeface="Meiryo UI" panose="020B0604030504040204" pitchFamily="50" charset="-128"/>
                <a:ea typeface="Meiryo UI" panose="020B0604030504040204" pitchFamily="50" charset="-128"/>
              </a:rPr>
              <a:t>流域総合水管理</a:t>
            </a:r>
            <a:r>
              <a:rPr lang="ja-JP" altLang="en-US" sz="1600" kern="0" dirty="0">
                <a:solidFill>
                  <a:srgbClr val="000000"/>
                </a:solidFill>
                <a:latin typeface="Meiryo UI" panose="020B0604030504040204" pitchFamily="50" charset="-128"/>
                <a:ea typeface="Meiryo UI" panose="020B0604030504040204" pitchFamily="50" charset="-128"/>
              </a:rPr>
              <a:t>の基礎資料とするため、</a:t>
            </a:r>
            <a:r>
              <a:rPr lang="zh-TW" altLang="en-US" sz="1600" kern="0" dirty="0">
                <a:solidFill>
                  <a:srgbClr val="000000"/>
                </a:solidFill>
                <a:latin typeface="Meiryo UI" panose="020B0604030504040204" pitchFamily="50" charset="-128"/>
                <a:ea typeface="Meiryo UI" panose="020B0604030504040204" pitchFamily="50" charset="-128"/>
              </a:rPr>
              <a:t>信濃川水系（新潟県長岡市）</a:t>
            </a:r>
            <a:r>
              <a:rPr lang="ja-JP" altLang="en-US" sz="1600" kern="0" dirty="0">
                <a:solidFill>
                  <a:srgbClr val="000000"/>
                </a:solidFill>
                <a:latin typeface="Meiryo UI" panose="020B0604030504040204" pitchFamily="50" charset="-128"/>
                <a:ea typeface="Meiryo UI" panose="020B0604030504040204" pitchFamily="50" charset="-128"/>
              </a:rPr>
              <a:t>を対象に、気候変動の影響</a:t>
            </a:r>
            <a:r>
              <a:rPr lang="en-US" altLang="ja-JP" sz="1600" kern="0" baseline="30000" dirty="0">
                <a:solidFill>
                  <a:srgbClr val="000000"/>
                </a:solidFill>
                <a:latin typeface="Meiryo UI" panose="020B0604030504040204" pitchFamily="50" charset="-128"/>
                <a:ea typeface="Meiryo UI" panose="020B0604030504040204" pitchFamily="50" charset="-128"/>
              </a:rPr>
              <a:t>※1</a:t>
            </a:r>
            <a:r>
              <a:rPr lang="ja-JP" altLang="en-US" sz="1600" kern="0" dirty="0">
                <a:solidFill>
                  <a:srgbClr val="000000"/>
                </a:solidFill>
                <a:latin typeface="Meiryo UI" panose="020B0604030504040204" pitchFamily="50" charset="-128"/>
                <a:ea typeface="Meiryo UI" panose="020B0604030504040204" pitchFamily="50" charset="-128"/>
              </a:rPr>
              <a:t>を踏まえた</a:t>
            </a:r>
            <a:r>
              <a:rPr lang="ja-JP" altLang="en-US" sz="1600" kern="0" dirty="0">
                <a:solidFill>
                  <a:srgbClr val="000000"/>
                </a:solidFill>
                <a:highlight>
                  <a:srgbClr val="FFFF00"/>
                </a:highlight>
                <a:latin typeface="Meiryo UI" panose="020B0604030504040204" pitchFamily="50" charset="-128"/>
                <a:ea typeface="Meiryo UI" panose="020B0604030504040204" pitchFamily="50" charset="-128"/>
              </a:rPr>
              <a:t>気象データ</a:t>
            </a:r>
            <a:r>
              <a:rPr lang="en-US" altLang="ja-JP" sz="1600" kern="0" baseline="30000" dirty="0">
                <a:solidFill>
                  <a:srgbClr val="000000"/>
                </a:solidFill>
                <a:latin typeface="Meiryo UI" panose="020B0604030504040204" pitchFamily="50" charset="-128"/>
                <a:ea typeface="Meiryo UI" panose="020B0604030504040204" pitchFamily="50" charset="-128"/>
              </a:rPr>
              <a:t>※2</a:t>
            </a:r>
            <a:r>
              <a:rPr lang="ja-JP" altLang="en-US" sz="1600" kern="0" dirty="0">
                <a:solidFill>
                  <a:srgbClr val="000000"/>
                </a:solidFill>
                <a:latin typeface="Meiryo UI" panose="020B0604030504040204" pitchFamily="50" charset="-128"/>
                <a:ea typeface="Meiryo UI" panose="020B0604030504040204" pitchFamily="50" charset="-128"/>
              </a:rPr>
              <a:t>・</a:t>
            </a:r>
            <a:r>
              <a:rPr lang="ja-JP" altLang="en-US" sz="1600" kern="0" dirty="0">
                <a:solidFill>
                  <a:srgbClr val="000000"/>
                </a:solidFill>
                <a:highlight>
                  <a:srgbClr val="FFFF00"/>
                </a:highlight>
                <a:latin typeface="Meiryo UI" panose="020B0604030504040204" pitchFamily="50" charset="-128"/>
                <a:ea typeface="Meiryo UI" panose="020B0604030504040204" pitchFamily="50" charset="-128"/>
              </a:rPr>
              <a:t>河川流量</a:t>
            </a:r>
            <a:r>
              <a:rPr lang="en-US" altLang="ja-JP" sz="1600" kern="0" baseline="30000" dirty="0">
                <a:solidFill>
                  <a:srgbClr val="000000"/>
                </a:solidFill>
                <a:latin typeface="Meiryo UI" panose="020B0604030504040204" pitchFamily="50" charset="-128"/>
                <a:ea typeface="Meiryo UI" panose="020B0604030504040204" pitchFamily="50" charset="-128"/>
              </a:rPr>
              <a:t>※3</a:t>
            </a:r>
            <a:r>
              <a:rPr lang="ja-JP" altLang="en-US" sz="1600" kern="0" baseline="30000" dirty="0">
                <a:solidFill>
                  <a:srgbClr val="000000"/>
                </a:solidFill>
                <a:latin typeface="Meiryo UI" panose="020B0604030504040204" pitchFamily="50" charset="-128"/>
                <a:ea typeface="Meiryo UI" panose="020B0604030504040204" pitchFamily="50" charset="-128"/>
              </a:rPr>
              <a:t>・</a:t>
            </a:r>
            <a:r>
              <a:rPr lang="ja-JP" altLang="en-US" sz="1600" kern="0" dirty="0">
                <a:solidFill>
                  <a:srgbClr val="000000"/>
                </a:solidFill>
                <a:highlight>
                  <a:srgbClr val="FFFF00"/>
                </a:highlight>
                <a:latin typeface="Meiryo UI" panose="020B0604030504040204" pitchFamily="50" charset="-128"/>
                <a:ea typeface="Meiryo UI" panose="020B0604030504040204" pitchFamily="50" charset="-128"/>
              </a:rPr>
              <a:t>地下水位</a:t>
            </a:r>
            <a:r>
              <a:rPr lang="en-US" altLang="ja-JP" sz="1600" kern="0" baseline="30000" dirty="0">
                <a:solidFill>
                  <a:srgbClr val="000000"/>
                </a:solidFill>
                <a:latin typeface="Meiryo UI" panose="020B0604030504040204" pitchFamily="50" charset="-128"/>
                <a:ea typeface="Meiryo UI" panose="020B0604030504040204" pitchFamily="50" charset="-128"/>
              </a:rPr>
              <a:t>※4</a:t>
            </a:r>
            <a:r>
              <a:rPr lang="ja-JP" altLang="en-US" sz="1600" kern="0" dirty="0">
                <a:solidFill>
                  <a:srgbClr val="000000"/>
                </a:solidFill>
                <a:latin typeface="Meiryo UI" panose="020B0604030504040204" pitchFamily="50" charset="-128"/>
                <a:ea typeface="Meiryo UI" panose="020B0604030504040204" pitchFamily="50" charset="-128"/>
              </a:rPr>
              <a:t>を計算した。</a:t>
            </a:r>
            <a:endParaRPr lang="en-US" altLang="ja-JP" sz="1600" kern="0" dirty="0">
              <a:solidFill>
                <a:srgbClr val="000000"/>
              </a:solidFill>
              <a:latin typeface="Meiryo UI" panose="020B0604030504040204" pitchFamily="50" charset="-128"/>
              <a:ea typeface="Meiryo UI" panose="020B0604030504040204" pitchFamily="50" charset="-128"/>
            </a:endParaRPr>
          </a:p>
        </p:txBody>
      </p:sp>
      <p:grpSp>
        <p:nvGrpSpPr>
          <p:cNvPr id="74" name="グループ化 73">
            <a:extLst>
              <a:ext uri="{FF2B5EF4-FFF2-40B4-BE49-F238E27FC236}">
                <a16:creationId xmlns:a16="http://schemas.microsoft.com/office/drawing/2014/main" id="{678719ED-8FD0-F3C9-C3B6-DDF6DED563F9}"/>
              </a:ext>
            </a:extLst>
          </p:cNvPr>
          <p:cNvGrpSpPr/>
          <p:nvPr/>
        </p:nvGrpSpPr>
        <p:grpSpPr>
          <a:xfrm>
            <a:off x="45275" y="1365144"/>
            <a:ext cx="8967963" cy="2880000"/>
            <a:chOff x="20607" y="1825443"/>
            <a:chExt cx="8967963" cy="3513584"/>
          </a:xfrm>
        </p:grpSpPr>
        <p:pic>
          <p:nvPicPr>
            <p:cNvPr id="75" name="図 74">
              <a:extLst>
                <a:ext uri="{FF2B5EF4-FFF2-40B4-BE49-F238E27FC236}">
                  <a16:creationId xmlns:a16="http://schemas.microsoft.com/office/drawing/2014/main" id="{CDD64447-578D-3730-4F44-1B85BCBB0140}"/>
                </a:ext>
              </a:extLst>
            </p:cNvPr>
            <p:cNvPicPr>
              <a:picLocks noChangeAspect="1"/>
            </p:cNvPicPr>
            <p:nvPr/>
          </p:nvPicPr>
          <p:blipFill>
            <a:blip r:embed="rId3"/>
            <a:stretch>
              <a:fillRect/>
            </a:stretch>
          </p:blipFill>
          <p:spPr>
            <a:xfrm>
              <a:off x="348570" y="2136288"/>
              <a:ext cx="8640000" cy="3008896"/>
            </a:xfrm>
            <a:prstGeom prst="rect">
              <a:avLst/>
            </a:prstGeom>
          </p:spPr>
        </p:pic>
        <p:pic>
          <p:nvPicPr>
            <p:cNvPr id="76" name="図 75">
              <a:extLst>
                <a:ext uri="{FF2B5EF4-FFF2-40B4-BE49-F238E27FC236}">
                  <a16:creationId xmlns:a16="http://schemas.microsoft.com/office/drawing/2014/main" id="{393FDC04-8D45-590C-D19C-69A1E2A5059A}"/>
                </a:ext>
              </a:extLst>
            </p:cNvPr>
            <p:cNvPicPr>
              <a:picLocks noChangeAspect="1"/>
            </p:cNvPicPr>
            <p:nvPr/>
          </p:nvPicPr>
          <p:blipFill>
            <a:blip r:embed="rId4"/>
            <a:srcRect l="-288" r="93362" b="92183"/>
            <a:stretch>
              <a:fillRect/>
            </a:stretch>
          </p:blipFill>
          <p:spPr>
            <a:xfrm>
              <a:off x="133577" y="3639823"/>
              <a:ext cx="214993" cy="169277"/>
            </a:xfrm>
            <a:prstGeom prst="rect">
              <a:avLst/>
            </a:prstGeom>
          </p:spPr>
        </p:pic>
        <p:pic>
          <p:nvPicPr>
            <p:cNvPr id="77" name="図 76">
              <a:extLst>
                <a:ext uri="{FF2B5EF4-FFF2-40B4-BE49-F238E27FC236}">
                  <a16:creationId xmlns:a16="http://schemas.microsoft.com/office/drawing/2014/main" id="{FED3B570-A5C8-E492-DB8D-66B9C3C49697}"/>
                </a:ext>
              </a:extLst>
            </p:cNvPr>
            <p:cNvPicPr>
              <a:picLocks noChangeAspect="1"/>
            </p:cNvPicPr>
            <p:nvPr/>
          </p:nvPicPr>
          <p:blipFill>
            <a:blip r:embed="rId5"/>
            <a:srcRect l="13564" t="83335" r="79327" b="1613"/>
            <a:stretch>
              <a:fillRect/>
            </a:stretch>
          </p:blipFill>
          <p:spPr>
            <a:xfrm>
              <a:off x="341993" y="5176242"/>
              <a:ext cx="256265" cy="162785"/>
            </a:xfrm>
            <a:prstGeom prst="rect">
              <a:avLst/>
            </a:prstGeom>
          </p:spPr>
        </p:pic>
        <p:pic>
          <p:nvPicPr>
            <p:cNvPr id="78" name="図 77">
              <a:extLst>
                <a:ext uri="{FF2B5EF4-FFF2-40B4-BE49-F238E27FC236}">
                  <a16:creationId xmlns:a16="http://schemas.microsoft.com/office/drawing/2014/main" id="{9FF13DC4-5E1B-D63E-6C36-643074EF70EF}"/>
                </a:ext>
              </a:extLst>
            </p:cNvPr>
            <p:cNvPicPr>
              <a:picLocks noChangeAspect="1"/>
            </p:cNvPicPr>
            <p:nvPr/>
          </p:nvPicPr>
          <p:blipFill>
            <a:blip r:embed="rId5"/>
            <a:srcRect l="83854" t="82868" r="6501" b="2819"/>
            <a:stretch>
              <a:fillRect/>
            </a:stretch>
          </p:blipFill>
          <p:spPr>
            <a:xfrm>
              <a:off x="2795588" y="5162339"/>
              <a:ext cx="347662" cy="154782"/>
            </a:xfrm>
            <a:prstGeom prst="rect">
              <a:avLst/>
            </a:prstGeom>
          </p:spPr>
        </p:pic>
        <p:pic>
          <p:nvPicPr>
            <p:cNvPr id="79" name="図 78">
              <a:extLst>
                <a:ext uri="{FF2B5EF4-FFF2-40B4-BE49-F238E27FC236}">
                  <a16:creationId xmlns:a16="http://schemas.microsoft.com/office/drawing/2014/main" id="{0C56395C-D1A9-E07A-A583-09D39D7280C6}"/>
                </a:ext>
              </a:extLst>
            </p:cNvPr>
            <p:cNvPicPr>
              <a:picLocks noChangeAspect="1"/>
            </p:cNvPicPr>
            <p:nvPr/>
          </p:nvPicPr>
          <p:blipFill>
            <a:blip r:embed="rId5"/>
            <a:srcRect l="25522" t="83334" r="67079" b="2574"/>
            <a:stretch>
              <a:fillRect/>
            </a:stretch>
          </p:blipFill>
          <p:spPr>
            <a:xfrm>
              <a:off x="699376" y="5172436"/>
              <a:ext cx="266700" cy="152400"/>
            </a:xfrm>
            <a:prstGeom prst="rect">
              <a:avLst/>
            </a:prstGeom>
          </p:spPr>
        </p:pic>
        <p:pic>
          <p:nvPicPr>
            <p:cNvPr id="80" name="図 79">
              <a:extLst>
                <a:ext uri="{FF2B5EF4-FFF2-40B4-BE49-F238E27FC236}">
                  <a16:creationId xmlns:a16="http://schemas.microsoft.com/office/drawing/2014/main" id="{2CD49CCB-A622-D5DB-E859-F9AAEDD4EECD}"/>
                </a:ext>
              </a:extLst>
            </p:cNvPr>
            <p:cNvPicPr>
              <a:picLocks noChangeAspect="1"/>
            </p:cNvPicPr>
            <p:nvPr/>
          </p:nvPicPr>
          <p:blipFill>
            <a:blip r:embed="rId5"/>
            <a:srcRect l="45208" t="83334" r="47658" b="1944"/>
            <a:stretch>
              <a:fillRect/>
            </a:stretch>
          </p:blipFill>
          <p:spPr>
            <a:xfrm>
              <a:off x="1381125" y="5173469"/>
              <a:ext cx="257175" cy="159208"/>
            </a:xfrm>
            <a:prstGeom prst="rect">
              <a:avLst/>
            </a:prstGeom>
          </p:spPr>
        </p:pic>
        <p:pic>
          <p:nvPicPr>
            <p:cNvPr id="82" name="図 81">
              <a:extLst>
                <a:ext uri="{FF2B5EF4-FFF2-40B4-BE49-F238E27FC236}">
                  <a16:creationId xmlns:a16="http://schemas.microsoft.com/office/drawing/2014/main" id="{4BFCD00B-A5CE-487D-8698-3397BCCD54A3}"/>
                </a:ext>
              </a:extLst>
            </p:cNvPr>
            <p:cNvPicPr>
              <a:picLocks noChangeAspect="1"/>
            </p:cNvPicPr>
            <p:nvPr/>
          </p:nvPicPr>
          <p:blipFill>
            <a:blip r:embed="rId5"/>
            <a:srcRect l="65024" t="83334" r="26124" b="1944"/>
            <a:stretch>
              <a:fillRect/>
            </a:stretch>
          </p:blipFill>
          <p:spPr>
            <a:xfrm>
              <a:off x="2107237" y="5173469"/>
              <a:ext cx="319089" cy="159208"/>
            </a:xfrm>
            <a:prstGeom prst="rect">
              <a:avLst/>
            </a:prstGeom>
          </p:spPr>
        </p:pic>
        <p:pic>
          <p:nvPicPr>
            <p:cNvPr id="83" name="図 82">
              <a:extLst>
                <a:ext uri="{FF2B5EF4-FFF2-40B4-BE49-F238E27FC236}">
                  <a16:creationId xmlns:a16="http://schemas.microsoft.com/office/drawing/2014/main" id="{228365FA-BBAD-C7D4-0FA1-FD91A91C7072}"/>
                </a:ext>
              </a:extLst>
            </p:cNvPr>
            <p:cNvPicPr>
              <a:picLocks noChangeAspect="1"/>
            </p:cNvPicPr>
            <p:nvPr/>
          </p:nvPicPr>
          <p:blipFill>
            <a:blip r:embed="rId5"/>
            <a:srcRect l="13564" t="83335" r="79327" b="1613"/>
            <a:stretch>
              <a:fillRect/>
            </a:stretch>
          </p:blipFill>
          <p:spPr>
            <a:xfrm>
              <a:off x="3199495" y="5172274"/>
              <a:ext cx="256265" cy="162785"/>
            </a:xfrm>
            <a:prstGeom prst="rect">
              <a:avLst/>
            </a:prstGeom>
          </p:spPr>
        </p:pic>
        <p:pic>
          <p:nvPicPr>
            <p:cNvPr id="84" name="図 83">
              <a:extLst>
                <a:ext uri="{FF2B5EF4-FFF2-40B4-BE49-F238E27FC236}">
                  <a16:creationId xmlns:a16="http://schemas.microsoft.com/office/drawing/2014/main" id="{B0E65E33-8FD6-FCC3-484A-796012F96CD5}"/>
                </a:ext>
              </a:extLst>
            </p:cNvPr>
            <p:cNvPicPr>
              <a:picLocks noChangeAspect="1"/>
            </p:cNvPicPr>
            <p:nvPr/>
          </p:nvPicPr>
          <p:blipFill>
            <a:blip r:embed="rId5"/>
            <a:srcRect l="83854" t="82868" r="6501" b="2819"/>
            <a:stretch>
              <a:fillRect/>
            </a:stretch>
          </p:blipFill>
          <p:spPr>
            <a:xfrm>
              <a:off x="5653090" y="5154561"/>
              <a:ext cx="347662" cy="154782"/>
            </a:xfrm>
            <a:prstGeom prst="rect">
              <a:avLst/>
            </a:prstGeom>
          </p:spPr>
        </p:pic>
        <p:pic>
          <p:nvPicPr>
            <p:cNvPr id="85" name="図 84">
              <a:extLst>
                <a:ext uri="{FF2B5EF4-FFF2-40B4-BE49-F238E27FC236}">
                  <a16:creationId xmlns:a16="http://schemas.microsoft.com/office/drawing/2014/main" id="{3EE60EC1-88D8-87D0-89B2-FEA50B546D1A}"/>
                </a:ext>
              </a:extLst>
            </p:cNvPr>
            <p:cNvPicPr>
              <a:picLocks noChangeAspect="1"/>
            </p:cNvPicPr>
            <p:nvPr/>
          </p:nvPicPr>
          <p:blipFill>
            <a:blip r:embed="rId5"/>
            <a:srcRect l="25522" t="83334" r="67079" b="2574"/>
            <a:stretch>
              <a:fillRect/>
            </a:stretch>
          </p:blipFill>
          <p:spPr>
            <a:xfrm>
              <a:off x="3556878" y="5164658"/>
              <a:ext cx="266700" cy="152400"/>
            </a:xfrm>
            <a:prstGeom prst="rect">
              <a:avLst/>
            </a:prstGeom>
          </p:spPr>
        </p:pic>
        <p:pic>
          <p:nvPicPr>
            <p:cNvPr id="86" name="図 85">
              <a:extLst>
                <a:ext uri="{FF2B5EF4-FFF2-40B4-BE49-F238E27FC236}">
                  <a16:creationId xmlns:a16="http://schemas.microsoft.com/office/drawing/2014/main" id="{FFCDACF7-1184-38F7-AF58-57BAFBF53795}"/>
                </a:ext>
              </a:extLst>
            </p:cNvPr>
            <p:cNvPicPr>
              <a:picLocks noChangeAspect="1"/>
            </p:cNvPicPr>
            <p:nvPr/>
          </p:nvPicPr>
          <p:blipFill>
            <a:blip r:embed="rId5"/>
            <a:srcRect l="45208" t="83334" r="47658" b="1944"/>
            <a:stretch>
              <a:fillRect/>
            </a:stretch>
          </p:blipFill>
          <p:spPr>
            <a:xfrm>
              <a:off x="4238627" y="5165691"/>
              <a:ext cx="257175" cy="159208"/>
            </a:xfrm>
            <a:prstGeom prst="rect">
              <a:avLst/>
            </a:prstGeom>
          </p:spPr>
        </p:pic>
        <p:pic>
          <p:nvPicPr>
            <p:cNvPr id="87" name="図 86">
              <a:extLst>
                <a:ext uri="{FF2B5EF4-FFF2-40B4-BE49-F238E27FC236}">
                  <a16:creationId xmlns:a16="http://schemas.microsoft.com/office/drawing/2014/main" id="{297752B2-11F1-241E-5498-44FCF45513C3}"/>
                </a:ext>
              </a:extLst>
            </p:cNvPr>
            <p:cNvPicPr>
              <a:picLocks noChangeAspect="1"/>
            </p:cNvPicPr>
            <p:nvPr/>
          </p:nvPicPr>
          <p:blipFill>
            <a:blip r:embed="rId5"/>
            <a:srcRect l="65024" t="83334" r="26124" b="1944"/>
            <a:stretch>
              <a:fillRect/>
            </a:stretch>
          </p:blipFill>
          <p:spPr>
            <a:xfrm>
              <a:off x="4964739" y="5165691"/>
              <a:ext cx="319089" cy="159208"/>
            </a:xfrm>
            <a:prstGeom prst="rect">
              <a:avLst/>
            </a:prstGeom>
          </p:spPr>
        </p:pic>
        <p:pic>
          <p:nvPicPr>
            <p:cNvPr id="88" name="図 87">
              <a:extLst>
                <a:ext uri="{FF2B5EF4-FFF2-40B4-BE49-F238E27FC236}">
                  <a16:creationId xmlns:a16="http://schemas.microsoft.com/office/drawing/2014/main" id="{2F3BFC38-A75F-39F3-BCBA-87B4CD99067A}"/>
                </a:ext>
              </a:extLst>
            </p:cNvPr>
            <p:cNvPicPr>
              <a:picLocks noChangeAspect="1"/>
            </p:cNvPicPr>
            <p:nvPr/>
          </p:nvPicPr>
          <p:blipFill>
            <a:blip r:embed="rId5"/>
            <a:srcRect l="13564" t="83335" r="79327" b="1613"/>
            <a:stretch>
              <a:fillRect/>
            </a:stretch>
          </p:blipFill>
          <p:spPr>
            <a:xfrm>
              <a:off x="6080529" y="5154652"/>
              <a:ext cx="256265" cy="162785"/>
            </a:xfrm>
            <a:prstGeom prst="rect">
              <a:avLst/>
            </a:prstGeom>
          </p:spPr>
        </p:pic>
        <p:pic>
          <p:nvPicPr>
            <p:cNvPr id="89" name="図 88">
              <a:extLst>
                <a:ext uri="{FF2B5EF4-FFF2-40B4-BE49-F238E27FC236}">
                  <a16:creationId xmlns:a16="http://schemas.microsoft.com/office/drawing/2014/main" id="{A2154FAF-1A55-05BB-3669-C5DD81191BBE}"/>
                </a:ext>
              </a:extLst>
            </p:cNvPr>
            <p:cNvPicPr>
              <a:picLocks noChangeAspect="1"/>
            </p:cNvPicPr>
            <p:nvPr/>
          </p:nvPicPr>
          <p:blipFill>
            <a:blip r:embed="rId5"/>
            <a:srcRect l="83854" t="82868" r="6501" b="2819"/>
            <a:stretch>
              <a:fillRect/>
            </a:stretch>
          </p:blipFill>
          <p:spPr>
            <a:xfrm>
              <a:off x="8534124" y="5147099"/>
              <a:ext cx="347662" cy="154782"/>
            </a:xfrm>
            <a:prstGeom prst="rect">
              <a:avLst/>
            </a:prstGeom>
          </p:spPr>
        </p:pic>
        <p:pic>
          <p:nvPicPr>
            <p:cNvPr id="90" name="図 89">
              <a:extLst>
                <a:ext uri="{FF2B5EF4-FFF2-40B4-BE49-F238E27FC236}">
                  <a16:creationId xmlns:a16="http://schemas.microsoft.com/office/drawing/2014/main" id="{2C513B59-6D4E-459D-5C7F-ECD724DDA227}"/>
                </a:ext>
              </a:extLst>
            </p:cNvPr>
            <p:cNvPicPr>
              <a:picLocks noChangeAspect="1"/>
            </p:cNvPicPr>
            <p:nvPr/>
          </p:nvPicPr>
          <p:blipFill>
            <a:blip r:embed="rId5"/>
            <a:srcRect l="25522" t="83334" r="67079" b="2574"/>
            <a:stretch>
              <a:fillRect/>
            </a:stretch>
          </p:blipFill>
          <p:spPr>
            <a:xfrm>
              <a:off x="6437912" y="5157196"/>
              <a:ext cx="266700" cy="152400"/>
            </a:xfrm>
            <a:prstGeom prst="rect">
              <a:avLst/>
            </a:prstGeom>
          </p:spPr>
        </p:pic>
        <p:pic>
          <p:nvPicPr>
            <p:cNvPr id="91" name="図 90">
              <a:extLst>
                <a:ext uri="{FF2B5EF4-FFF2-40B4-BE49-F238E27FC236}">
                  <a16:creationId xmlns:a16="http://schemas.microsoft.com/office/drawing/2014/main" id="{B9264318-369C-F2F5-4867-6376C174ED0F}"/>
                </a:ext>
              </a:extLst>
            </p:cNvPr>
            <p:cNvPicPr>
              <a:picLocks noChangeAspect="1"/>
            </p:cNvPicPr>
            <p:nvPr/>
          </p:nvPicPr>
          <p:blipFill>
            <a:blip r:embed="rId5"/>
            <a:srcRect l="45208" t="83334" r="47658" b="1944"/>
            <a:stretch>
              <a:fillRect/>
            </a:stretch>
          </p:blipFill>
          <p:spPr>
            <a:xfrm>
              <a:off x="7119661" y="5158229"/>
              <a:ext cx="257175" cy="159208"/>
            </a:xfrm>
            <a:prstGeom prst="rect">
              <a:avLst/>
            </a:prstGeom>
          </p:spPr>
        </p:pic>
        <p:pic>
          <p:nvPicPr>
            <p:cNvPr id="92" name="図 91">
              <a:extLst>
                <a:ext uri="{FF2B5EF4-FFF2-40B4-BE49-F238E27FC236}">
                  <a16:creationId xmlns:a16="http://schemas.microsoft.com/office/drawing/2014/main" id="{9457A439-3E39-3868-78CB-F88DE5BD2D4D}"/>
                </a:ext>
              </a:extLst>
            </p:cNvPr>
            <p:cNvPicPr>
              <a:picLocks noChangeAspect="1"/>
            </p:cNvPicPr>
            <p:nvPr/>
          </p:nvPicPr>
          <p:blipFill>
            <a:blip r:embed="rId5"/>
            <a:srcRect l="65024" t="83334" r="26124" b="1944"/>
            <a:stretch>
              <a:fillRect/>
            </a:stretch>
          </p:blipFill>
          <p:spPr>
            <a:xfrm>
              <a:off x="7845773" y="5158229"/>
              <a:ext cx="319089" cy="159208"/>
            </a:xfrm>
            <a:prstGeom prst="rect">
              <a:avLst/>
            </a:prstGeom>
          </p:spPr>
        </p:pic>
        <p:pic>
          <p:nvPicPr>
            <p:cNvPr id="93" name="図 92">
              <a:extLst>
                <a:ext uri="{FF2B5EF4-FFF2-40B4-BE49-F238E27FC236}">
                  <a16:creationId xmlns:a16="http://schemas.microsoft.com/office/drawing/2014/main" id="{8EB1BB41-A6DE-F0D8-D2F7-A6EC226551B9}"/>
                </a:ext>
              </a:extLst>
            </p:cNvPr>
            <p:cNvPicPr>
              <a:picLocks noChangeAspect="1"/>
            </p:cNvPicPr>
            <p:nvPr/>
          </p:nvPicPr>
          <p:blipFill>
            <a:blip r:embed="rId4"/>
            <a:srcRect l="-288" t="39884" r="93639" b="43809"/>
            <a:stretch>
              <a:fillRect/>
            </a:stretch>
          </p:blipFill>
          <p:spPr>
            <a:xfrm>
              <a:off x="121004" y="4267200"/>
              <a:ext cx="206429" cy="353140"/>
            </a:xfrm>
            <a:prstGeom prst="rect">
              <a:avLst/>
            </a:prstGeom>
          </p:spPr>
        </p:pic>
        <p:pic>
          <p:nvPicPr>
            <p:cNvPr id="94" name="図 93">
              <a:extLst>
                <a:ext uri="{FF2B5EF4-FFF2-40B4-BE49-F238E27FC236}">
                  <a16:creationId xmlns:a16="http://schemas.microsoft.com/office/drawing/2014/main" id="{D2FAB0F3-C192-EE39-BF7C-4B1CF9F97D02}"/>
                </a:ext>
              </a:extLst>
            </p:cNvPr>
            <p:cNvPicPr>
              <a:picLocks noChangeAspect="1"/>
            </p:cNvPicPr>
            <p:nvPr/>
          </p:nvPicPr>
          <p:blipFill>
            <a:blip r:embed="rId4"/>
            <a:srcRect l="-288" t="84105" r="93562" b="5004"/>
            <a:stretch>
              <a:fillRect/>
            </a:stretch>
          </p:blipFill>
          <p:spPr>
            <a:xfrm>
              <a:off x="133193" y="4988640"/>
              <a:ext cx="208800" cy="235850"/>
            </a:xfrm>
            <a:prstGeom prst="rect">
              <a:avLst/>
            </a:prstGeom>
          </p:spPr>
        </p:pic>
        <p:pic>
          <p:nvPicPr>
            <p:cNvPr id="95" name="図 94">
              <a:extLst>
                <a:ext uri="{FF2B5EF4-FFF2-40B4-BE49-F238E27FC236}">
                  <a16:creationId xmlns:a16="http://schemas.microsoft.com/office/drawing/2014/main" id="{14BD087F-74FD-68EE-5B55-96677EB1FCF0}"/>
                </a:ext>
              </a:extLst>
            </p:cNvPr>
            <p:cNvPicPr>
              <a:picLocks noChangeAspect="1"/>
            </p:cNvPicPr>
            <p:nvPr/>
          </p:nvPicPr>
          <p:blipFill>
            <a:blip r:embed="rId4"/>
            <a:srcRect l="-288" r="93362" b="92183"/>
            <a:stretch>
              <a:fillRect/>
            </a:stretch>
          </p:blipFill>
          <p:spPr>
            <a:xfrm>
              <a:off x="137794" y="2053241"/>
              <a:ext cx="214993" cy="169277"/>
            </a:xfrm>
            <a:prstGeom prst="rect">
              <a:avLst/>
            </a:prstGeom>
          </p:spPr>
        </p:pic>
        <p:pic>
          <p:nvPicPr>
            <p:cNvPr id="96" name="図 95">
              <a:extLst>
                <a:ext uri="{FF2B5EF4-FFF2-40B4-BE49-F238E27FC236}">
                  <a16:creationId xmlns:a16="http://schemas.microsoft.com/office/drawing/2014/main" id="{5A8B0B3F-E5E1-8223-F99B-F51812938198}"/>
                </a:ext>
              </a:extLst>
            </p:cNvPr>
            <p:cNvPicPr>
              <a:picLocks noChangeAspect="1"/>
            </p:cNvPicPr>
            <p:nvPr/>
          </p:nvPicPr>
          <p:blipFill>
            <a:blip r:embed="rId4"/>
            <a:srcRect l="-288" t="39884" r="93639" b="43809"/>
            <a:stretch>
              <a:fillRect/>
            </a:stretch>
          </p:blipFill>
          <p:spPr>
            <a:xfrm>
              <a:off x="125221" y="2680618"/>
              <a:ext cx="206429" cy="353140"/>
            </a:xfrm>
            <a:prstGeom prst="rect">
              <a:avLst/>
            </a:prstGeom>
          </p:spPr>
        </p:pic>
        <p:pic>
          <p:nvPicPr>
            <p:cNvPr id="97" name="図 96">
              <a:extLst>
                <a:ext uri="{FF2B5EF4-FFF2-40B4-BE49-F238E27FC236}">
                  <a16:creationId xmlns:a16="http://schemas.microsoft.com/office/drawing/2014/main" id="{201A3E84-CEDB-A5D7-95A1-78AB760108F2}"/>
                </a:ext>
              </a:extLst>
            </p:cNvPr>
            <p:cNvPicPr>
              <a:picLocks noChangeAspect="1"/>
            </p:cNvPicPr>
            <p:nvPr/>
          </p:nvPicPr>
          <p:blipFill>
            <a:blip r:embed="rId4"/>
            <a:srcRect l="-288" t="84105" r="93562" b="5004"/>
            <a:stretch>
              <a:fillRect/>
            </a:stretch>
          </p:blipFill>
          <p:spPr>
            <a:xfrm>
              <a:off x="137410" y="3402058"/>
              <a:ext cx="208800" cy="235850"/>
            </a:xfrm>
            <a:prstGeom prst="rect">
              <a:avLst/>
            </a:prstGeom>
          </p:spPr>
        </p:pic>
        <p:sp>
          <p:nvSpPr>
            <p:cNvPr id="98" name="テキスト ボックス 97">
              <a:extLst>
                <a:ext uri="{FF2B5EF4-FFF2-40B4-BE49-F238E27FC236}">
                  <a16:creationId xmlns:a16="http://schemas.microsoft.com/office/drawing/2014/main" id="{5412D8C5-5673-2F92-0D3B-F0474D659E24}"/>
                </a:ext>
              </a:extLst>
            </p:cNvPr>
            <p:cNvSpPr txBox="1"/>
            <p:nvPr/>
          </p:nvSpPr>
          <p:spPr>
            <a:xfrm>
              <a:off x="20607" y="1825443"/>
              <a:ext cx="449365" cy="225291"/>
            </a:xfrm>
            <a:prstGeom prst="rect">
              <a:avLst/>
            </a:prstGeom>
            <a:noFill/>
          </p:spPr>
          <p:txBody>
            <a:bodyPr wrap="square" lIns="0" tIns="0" rIns="0" bIns="0" rtlCol="0">
              <a:spAutoFit/>
            </a:bodyPr>
            <a:lstStyle/>
            <a:p>
              <a:r>
                <a:rPr kumimoji="1" lang="en-US" altLang="ja-JP" sz="1200" dirty="0"/>
                <a:t>(mm)</a:t>
              </a:r>
              <a:endParaRPr kumimoji="1" lang="ja-JP" altLang="en-US" sz="1200" dirty="0"/>
            </a:p>
          </p:txBody>
        </p:sp>
      </p:grpSp>
      <p:sp>
        <p:nvSpPr>
          <p:cNvPr id="99" name="テキスト ボックス 98">
            <a:extLst>
              <a:ext uri="{FF2B5EF4-FFF2-40B4-BE49-F238E27FC236}">
                <a16:creationId xmlns:a16="http://schemas.microsoft.com/office/drawing/2014/main" id="{311033BA-7204-D02D-FA01-A80E40C3063D}"/>
              </a:ext>
            </a:extLst>
          </p:cNvPr>
          <p:cNvSpPr txBox="1"/>
          <p:nvPr/>
        </p:nvSpPr>
        <p:spPr>
          <a:xfrm>
            <a:off x="1502410" y="1515129"/>
            <a:ext cx="652872" cy="16927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降水量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100" name="テキスト ボックス 99">
            <a:extLst>
              <a:ext uri="{FF2B5EF4-FFF2-40B4-BE49-F238E27FC236}">
                <a16:creationId xmlns:a16="http://schemas.microsoft.com/office/drawing/2014/main" id="{A7317106-2512-A78C-AB43-6AA245F6B568}"/>
              </a:ext>
            </a:extLst>
          </p:cNvPr>
          <p:cNvSpPr txBox="1"/>
          <p:nvPr/>
        </p:nvSpPr>
        <p:spPr>
          <a:xfrm>
            <a:off x="4256933" y="1531175"/>
            <a:ext cx="859550" cy="16927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蒸発散量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101" name="テキスト ボックス 100">
            <a:extLst>
              <a:ext uri="{FF2B5EF4-FFF2-40B4-BE49-F238E27FC236}">
                <a16:creationId xmlns:a16="http://schemas.microsoft.com/office/drawing/2014/main" id="{0D21A67B-1054-965E-136F-7DB6D6287C8F}"/>
              </a:ext>
            </a:extLst>
          </p:cNvPr>
          <p:cNvSpPr txBox="1"/>
          <p:nvPr/>
        </p:nvSpPr>
        <p:spPr>
          <a:xfrm>
            <a:off x="7351915" y="1528696"/>
            <a:ext cx="585382" cy="16927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降雨量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102" name="テキスト ボックス 101">
            <a:extLst>
              <a:ext uri="{FF2B5EF4-FFF2-40B4-BE49-F238E27FC236}">
                <a16:creationId xmlns:a16="http://schemas.microsoft.com/office/drawing/2014/main" id="{D0D9B1F2-2FA9-A003-7BCA-F39D3FAC738A}"/>
              </a:ext>
            </a:extLst>
          </p:cNvPr>
          <p:cNvSpPr txBox="1"/>
          <p:nvPr/>
        </p:nvSpPr>
        <p:spPr>
          <a:xfrm>
            <a:off x="1395341" y="2813403"/>
            <a:ext cx="737133" cy="16927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降雪水量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103" name="テキスト ボックス 102">
            <a:extLst>
              <a:ext uri="{FF2B5EF4-FFF2-40B4-BE49-F238E27FC236}">
                <a16:creationId xmlns:a16="http://schemas.microsoft.com/office/drawing/2014/main" id="{66092F47-C0B2-CE4F-78C6-D3BF88A3BEDF}"/>
              </a:ext>
            </a:extLst>
          </p:cNvPr>
          <p:cNvSpPr txBox="1"/>
          <p:nvPr/>
        </p:nvSpPr>
        <p:spPr>
          <a:xfrm>
            <a:off x="4292011" y="2814961"/>
            <a:ext cx="780271" cy="16927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融雪水量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104" name="テキスト ボックス 103">
            <a:extLst>
              <a:ext uri="{FF2B5EF4-FFF2-40B4-BE49-F238E27FC236}">
                <a16:creationId xmlns:a16="http://schemas.microsoft.com/office/drawing/2014/main" id="{9F9828B2-FDB4-AB1F-632B-6E20EE219872}"/>
              </a:ext>
            </a:extLst>
          </p:cNvPr>
          <p:cNvSpPr txBox="1"/>
          <p:nvPr/>
        </p:nvSpPr>
        <p:spPr>
          <a:xfrm>
            <a:off x="6729850" y="2793990"/>
            <a:ext cx="1829512" cy="16927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降雨量</a:t>
            </a:r>
            <a:r>
              <a:rPr lang="en-US" altLang="ja-JP" sz="1100" b="1" dirty="0">
                <a:solidFill>
                  <a:srgbClr val="0000FF"/>
                </a:solidFill>
                <a:latin typeface="Meiryo UI" panose="020B0604030504040204" pitchFamily="50" charset="-128"/>
                <a:ea typeface="Meiryo UI" panose="020B0604030504040204" pitchFamily="50" charset="-128"/>
              </a:rPr>
              <a:t>+</a:t>
            </a:r>
            <a:r>
              <a:rPr lang="ja-JP" altLang="en-US" sz="1100" b="1" dirty="0">
                <a:solidFill>
                  <a:srgbClr val="0000FF"/>
                </a:solidFill>
                <a:latin typeface="Meiryo UI" panose="020B0604030504040204" pitchFamily="50" charset="-128"/>
                <a:ea typeface="Meiryo UI" panose="020B0604030504040204" pitchFamily="50" charset="-128"/>
              </a:rPr>
              <a:t>融雪水量</a:t>
            </a:r>
            <a:r>
              <a:rPr lang="en-US" altLang="ja-JP" sz="1100" b="1" dirty="0">
                <a:solidFill>
                  <a:srgbClr val="0000FF"/>
                </a:solidFill>
                <a:latin typeface="Meiryo UI" panose="020B0604030504040204" pitchFamily="50" charset="-128"/>
                <a:ea typeface="Meiryo UI" panose="020B0604030504040204" pitchFamily="50" charset="-128"/>
              </a:rPr>
              <a:t>-</a:t>
            </a:r>
            <a:r>
              <a:rPr lang="ja-JP" altLang="en-US" sz="1100" b="1" dirty="0">
                <a:solidFill>
                  <a:srgbClr val="0000FF"/>
                </a:solidFill>
                <a:latin typeface="Meiryo UI" panose="020B0604030504040204" pitchFamily="50" charset="-128"/>
                <a:ea typeface="Meiryo UI" panose="020B0604030504040204" pitchFamily="50" charset="-128"/>
              </a:rPr>
              <a:t>蒸発散量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105" name="テキスト ボックス 104">
            <a:extLst>
              <a:ext uri="{FF2B5EF4-FFF2-40B4-BE49-F238E27FC236}">
                <a16:creationId xmlns:a16="http://schemas.microsoft.com/office/drawing/2014/main" id="{6D41BA72-C737-6079-7683-C22B9E0C36C4}"/>
              </a:ext>
            </a:extLst>
          </p:cNvPr>
          <p:cNvSpPr txBox="1"/>
          <p:nvPr/>
        </p:nvSpPr>
        <p:spPr>
          <a:xfrm>
            <a:off x="8249475" y="1666567"/>
            <a:ext cx="723208" cy="461665"/>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106" name="テキスト ボックス 105">
            <a:extLst>
              <a:ext uri="{FF2B5EF4-FFF2-40B4-BE49-F238E27FC236}">
                <a16:creationId xmlns:a16="http://schemas.microsoft.com/office/drawing/2014/main" id="{DC84DA87-A5C8-4445-12CA-BF6445474E7C}"/>
              </a:ext>
            </a:extLst>
          </p:cNvPr>
          <p:cNvSpPr txBox="1"/>
          <p:nvPr/>
        </p:nvSpPr>
        <p:spPr>
          <a:xfrm>
            <a:off x="8265059" y="2968687"/>
            <a:ext cx="692041" cy="461665"/>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107" name="テキスト ボックス 106">
            <a:extLst>
              <a:ext uri="{FF2B5EF4-FFF2-40B4-BE49-F238E27FC236}">
                <a16:creationId xmlns:a16="http://schemas.microsoft.com/office/drawing/2014/main" id="{2830A4B3-F643-D5BC-4A20-55CDA2D034EF}"/>
              </a:ext>
            </a:extLst>
          </p:cNvPr>
          <p:cNvSpPr txBox="1"/>
          <p:nvPr/>
        </p:nvSpPr>
        <p:spPr>
          <a:xfrm>
            <a:off x="5339544" y="1679039"/>
            <a:ext cx="723208" cy="461665"/>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108" name="テキスト ボックス 107">
            <a:extLst>
              <a:ext uri="{FF2B5EF4-FFF2-40B4-BE49-F238E27FC236}">
                <a16:creationId xmlns:a16="http://schemas.microsoft.com/office/drawing/2014/main" id="{EC4968AD-4551-EB50-1529-808F7E5027F1}"/>
              </a:ext>
            </a:extLst>
          </p:cNvPr>
          <p:cNvSpPr txBox="1"/>
          <p:nvPr/>
        </p:nvSpPr>
        <p:spPr>
          <a:xfrm>
            <a:off x="5370711" y="2942510"/>
            <a:ext cx="692041" cy="461665"/>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109" name="テキスト ボックス 108">
            <a:extLst>
              <a:ext uri="{FF2B5EF4-FFF2-40B4-BE49-F238E27FC236}">
                <a16:creationId xmlns:a16="http://schemas.microsoft.com/office/drawing/2014/main" id="{2F4DEF05-FE26-8EC3-AB7D-2F29298FE2F1}"/>
              </a:ext>
            </a:extLst>
          </p:cNvPr>
          <p:cNvSpPr txBox="1"/>
          <p:nvPr/>
        </p:nvSpPr>
        <p:spPr>
          <a:xfrm>
            <a:off x="2506675" y="1666568"/>
            <a:ext cx="699432" cy="461665"/>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110" name="テキスト ボックス 109">
            <a:extLst>
              <a:ext uri="{FF2B5EF4-FFF2-40B4-BE49-F238E27FC236}">
                <a16:creationId xmlns:a16="http://schemas.microsoft.com/office/drawing/2014/main" id="{D46745D1-0183-C6F5-94C9-18450FBFCF34}"/>
              </a:ext>
            </a:extLst>
          </p:cNvPr>
          <p:cNvSpPr txBox="1"/>
          <p:nvPr/>
        </p:nvSpPr>
        <p:spPr>
          <a:xfrm>
            <a:off x="2494882" y="2929063"/>
            <a:ext cx="699432" cy="461665"/>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pic>
        <p:nvPicPr>
          <p:cNvPr id="112" name="図 111" descr="グラフ&#10;&#10;AI 生成コンテンツは誤りを含む可能性があります。">
            <a:extLst>
              <a:ext uri="{FF2B5EF4-FFF2-40B4-BE49-F238E27FC236}">
                <a16:creationId xmlns:a16="http://schemas.microsoft.com/office/drawing/2014/main" id="{BFD34418-947D-2542-0432-79DD419C53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69437" y="4477254"/>
            <a:ext cx="3149040" cy="2099359"/>
          </a:xfrm>
          <a:prstGeom prst="rect">
            <a:avLst/>
          </a:prstGeom>
          <a:ln w="9525">
            <a:solidFill>
              <a:schemeClr val="tx1"/>
            </a:solidFill>
          </a:ln>
        </p:spPr>
      </p:pic>
      <p:pic>
        <p:nvPicPr>
          <p:cNvPr id="113" name="図 112" descr="グラフ, ヒストグラム&#10;&#10;AI 生成コンテンツは誤りを含む可能性があります。">
            <a:extLst>
              <a:ext uri="{FF2B5EF4-FFF2-40B4-BE49-F238E27FC236}">
                <a16:creationId xmlns:a16="http://schemas.microsoft.com/office/drawing/2014/main" id="{43FDF53A-3407-9080-C763-C8F895D3A0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275" y="4478605"/>
            <a:ext cx="3149039" cy="2099359"/>
          </a:xfrm>
          <a:prstGeom prst="rect">
            <a:avLst/>
          </a:prstGeom>
          <a:ln w="9525">
            <a:solidFill>
              <a:schemeClr val="tx1"/>
            </a:solidFill>
          </a:ln>
        </p:spPr>
      </p:pic>
      <p:sp>
        <p:nvSpPr>
          <p:cNvPr id="115" name="テキスト ボックス 114">
            <a:extLst>
              <a:ext uri="{FF2B5EF4-FFF2-40B4-BE49-F238E27FC236}">
                <a16:creationId xmlns:a16="http://schemas.microsoft.com/office/drawing/2014/main" id="{90A66763-637F-7201-CFCF-18EB1890859D}"/>
              </a:ext>
            </a:extLst>
          </p:cNvPr>
          <p:cNvSpPr txBox="1"/>
          <p:nvPr/>
        </p:nvSpPr>
        <p:spPr>
          <a:xfrm>
            <a:off x="2414042" y="4859044"/>
            <a:ext cx="702183" cy="461665"/>
          </a:xfrm>
          <a:prstGeom prst="rect">
            <a:avLst/>
          </a:prstGeom>
          <a:solidFill>
            <a:schemeClr val="bg1"/>
          </a:solidFill>
          <a:ln>
            <a:noFill/>
          </a:ln>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116" name="テキスト ボックス 115">
            <a:extLst>
              <a:ext uri="{FF2B5EF4-FFF2-40B4-BE49-F238E27FC236}">
                <a16:creationId xmlns:a16="http://schemas.microsoft.com/office/drawing/2014/main" id="{392716D9-F436-EA30-AD2C-38EAF6A45238}"/>
              </a:ext>
            </a:extLst>
          </p:cNvPr>
          <p:cNvSpPr txBox="1"/>
          <p:nvPr/>
        </p:nvSpPr>
        <p:spPr>
          <a:xfrm>
            <a:off x="5532633" y="5846211"/>
            <a:ext cx="709731" cy="461665"/>
          </a:xfrm>
          <a:prstGeom prst="rect">
            <a:avLst/>
          </a:prstGeom>
          <a:solidFill>
            <a:schemeClr val="bg1"/>
          </a:solidFill>
          <a:ln>
            <a:noFill/>
          </a:ln>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118" name="テキスト ボックス 117">
            <a:extLst>
              <a:ext uri="{FF2B5EF4-FFF2-40B4-BE49-F238E27FC236}">
                <a16:creationId xmlns:a16="http://schemas.microsoft.com/office/drawing/2014/main" id="{F2DC93A6-9A59-8B73-696D-B5CD5687FAB2}"/>
              </a:ext>
            </a:extLst>
          </p:cNvPr>
          <p:cNvSpPr txBox="1"/>
          <p:nvPr/>
        </p:nvSpPr>
        <p:spPr>
          <a:xfrm>
            <a:off x="1402444" y="4533303"/>
            <a:ext cx="2023197" cy="123111"/>
          </a:xfrm>
          <a:prstGeom prst="rect">
            <a:avLst/>
          </a:prstGeom>
          <a:noFill/>
        </p:spPr>
        <p:txBody>
          <a:bodyPr wrap="square" lIns="0" tIns="0" rIns="0" bIns="0" rtlCol="0">
            <a:spAutoFit/>
          </a:bodyPr>
          <a:lstStyle/>
          <a:p>
            <a:r>
              <a:rPr kumimoji="1" lang="en-US" altLang="ja-JP" sz="800" dirty="0"/>
              <a:t>※</a:t>
            </a:r>
            <a:r>
              <a:rPr kumimoji="1" lang="ja-JP" altLang="en-US" sz="800" dirty="0"/>
              <a:t>着色部は</a:t>
            </a:r>
            <a:r>
              <a:rPr kumimoji="1" lang="en-US" altLang="ja-JP" sz="800" dirty="0"/>
              <a:t>10%</a:t>
            </a:r>
            <a:r>
              <a:rPr kumimoji="1" lang="ja-JP" altLang="en-US" sz="800" dirty="0"/>
              <a:t>～</a:t>
            </a:r>
            <a:r>
              <a:rPr kumimoji="1" lang="en-US" altLang="ja-JP" sz="800" dirty="0"/>
              <a:t>90%</a:t>
            </a:r>
            <a:r>
              <a:rPr kumimoji="1" lang="ja-JP" altLang="en-US" sz="800" dirty="0"/>
              <a:t>タイル値を示す。</a:t>
            </a:r>
            <a:endParaRPr kumimoji="1" lang="en-US" altLang="ja-JP" sz="800" dirty="0"/>
          </a:p>
        </p:txBody>
      </p:sp>
      <p:sp>
        <p:nvSpPr>
          <p:cNvPr id="119" name="テキスト ボックス 118">
            <a:extLst>
              <a:ext uri="{FF2B5EF4-FFF2-40B4-BE49-F238E27FC236}">
                <a16:creationId xmlns:a16="http://schemas.microsoft.com/office/drawing/2014/main" id="{44B521A0-3001-D3F5-4A4B-AFEC8CFB6B6E}"/>
              </a:ext>
            </a:extLst>
          </p:cNvPr>
          <p:cNvSpPr txBox="1"/>
          <p:nvPr/>
        </p:nvSpPr>
        <p:spPr>
          <a:xfrm>
            <a:off x="4622308" y="4348765"/>
            <a:ext cx="725953" cy="16927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地下水位</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120" name="テキスト ボックス 119">
            <a:extLst>
              <a:ext uri="{FF2B5EF4-FFF2-40B4-BE49-F238E27FC236}">
                <a16:creationId xmlns:a16="http://schemas.microsoft.com/office/drawing/2014/main" id="{E1A0E39A-37D9-0447-32EE-0047ECE2087C}"/>
              </a:ext>
            </a:extLst>
          </p:cNvPr>
          <p:cNvSpPr txBox="1"/>
          <p:nvPr/>
        </p:nvSpPr>
        <p:spPr>
          <a:xfrm>
            <a:off x="1395341" y="4379820"/>
            <a:ext cx="694704" cy="169277"/>
          </a:xfrm>
          <a:prstGeom prst="rect">
            <a:avLst/>
          </a:prstGeom>
          <a:solidFill>
            <a:schemeClr val="bg1"/>
          </a:solidFill>
        </p:spPr>
        <p:txBody>
          <a:bodyPr wrap="square" lIns="0" tIns="0" rIns="0" bIns="0" rtlCol="0">
            <a:spAutoFit/>
          </a:bodyPr>
          <a:lstStyle/>
          <a:p>
            <a:pPr algn="ctr"/>
            <a:r>
              <a:rPr kumimoji="1" lang="ja-JP" altLang="en-US" sz="1100" b="1" dirty="0">
                <a:solidFill>
                  <a:srgbClr val="0000FF"/>
                </a:solidFill>
                <a:latin typeface="Meiryo UI" panose="020B0604030504040204" pitchFamily="50" charset="-128"/>
                <a:ea typeface="Meiryo UI" panose="020B0604030504040204" pitchFamily="50" charset="-128"/>
              </a:rPr>
              <a:t>河川流量</a:t>
            </a:r>
          </a:p>
        </p:txBody>
      </p:sp>
      <p:sp>
        <p:nvSpPr>
          <p:cNvPr id="122" name="テキスト ボックス 121">
            <a:extLst>
              <a:ext uri="{FF2B5EF4-FFF2-40B4-BE49-F238E27FC236}">
                <a16:creationId xmlns:a16="http://schemas.microsoft.com/office/drawing/2014/main" id="{84DCB01E-554C-8E30-4901-EEE071F0CD39}"/>
              </a:ext>
            </a:extLst>
          </p:cNvPr>
          <p:cNvSpPr txBox="1"/>
          <p:nvPr/>
        </p:nvSpPr>
        <p:spPr>
          <a:xfrm>
            <a:off x="4656870" y="4519504"/>
            <a:ext cx="1792772" cy="123112"/>
          </a:xfrm>
          <a:prstGeom prst="rect">
            <a:avLst/>
          </a:prstGeom>
          <a:noFill/>
        </p:spPr>
        <p:txBody>
          <a:bodyPr wrap="square" lIns="0" tIns="0" rIns="0" bIns="0" rtlCol="0">
            <a:spAutoFit/>
          </a:bodyPr>
          <a:lstStyle/>
          <a:p>
            <a:r>
              <a:rPr kumimoji="1" lang="en-US" altLang="ja-JP" sz="800" dirty="0"/>
              <a:t>※</a:t>
            </a:r>
            <a:r>
              <a:rPr kumimoji="1" lang="ja-JP" altLang="en-US" sz="800" dirty="0"/>
              <a:t>着色部は</a:t>
            </a:r>
            <a:r>
              <a:rPr kumimoji="1" lang="en-US" altLang="ja-JP" sz="800" dirty="0"/>
              <a:t>10%</a:t>
            </a:r>
            <a:r>
              <a:rPr kumimoji="1" lang="ja-JP" altLang="en-US" sz="800" dirty="0"/>
              <a:t>～</a:t>
            </a:r>
            <a:r>
              <a:rPr kumimoji="1" lang="en-US" altLang="ja-JP" sz="800" dirty="0"/>
              <a:t>90%</a:t>
            </a:r>
            <a:r>
              <a:rPr kumimoji="1" lang="ja-JP" altLang="en-US" sz="800" dirty="0"/>
              <a:t>タイル値を示す。</a:t>
            </a:r>
            <a:endParaRPr kumimoji="1" lang="en-US" altLang="ja-JP" sz="800" dirty="0"/>
          </a:p>
        </p:txBody>
      </p:sp>
      <p:sp>
        <p:nvSpPr>
          <p:cNvPr id="3" name="テキスト ボックス 2">
            <a:extLst>
              <a:ext uri="{FF2B5EF4-FFF2-40B4-BE49-F238E27FC236}">
                <a16:creationId xmlns:a16="http://schemas.microsoft.com/office/drawing/2014/main" id="{378A72C8-0364-BC21-CC98-44603CF29D57}"/>
              </a:ext>
            </a:extLst>
          </p:cNvPr>
          <p:cNvSpPr txBox="1"/>
          <p:nvPr/>
        </p:nvSpPr>
        <p:spPr>
          <a:xfrm>
            <a:off x="6449642" y="4292935"/>
            <a:ext cx="2694358" cy="169277"/>
          </a:xfrm>
          <a:prstGeom prst="rect">
            <a:avLst/>
          </a:prstGeom>
          <a:solidFill>
            <a:schemeClr val="bg1"/>
          </a:solidFill>
        </p:spPr>
        <p:txBody>
          <a:bodyPr wrap="square" lIns="0" tIns="0" rIns="0" bIns="0" rtlCol="0">
            <a:spAutoFit/>
          </a:bodyPr>
          <a:lstStyle/>
          <a:p>
            <a:pPr algn="ctr"/>
            <a:r>
              <a:rPr kumimoji="1" lang="ja-JP" altLang="en-US" sz="1000" b="1" dirty="0">
                <a:solidFill>
                  <a:srgbClr val="0000FF"/>
                </a:solidFill>
                <a:latin typeface="Meiryo UI" panose="020B0604030504040204" pitchFamily="50" charset="-128"/>
                <a:ea typeface="Meiryo UI" panose="020B0604030504040204" pitchFamily="50" charset="-128"/>
              </a:rPr>
              <a:t>実験毎の平均値（</a:t>
            </a:r>
            <a:r>
              <a:rPr kumimoji="1" lang="en-US" altLang="ja-JP" sz="1000" b="1" dirty="0">
                <a:solidFill>
                  <a:srgbClr val="0000FF"/>
                </a:solidFill>
                <a:latin typeface="Meiryo UI" panose="020B0604030504040204" pitchFamily="50" charset="-128"/>
                <a:ea typeface="Meiryo UI" panose="020B0604030504040204" pitchFamily="50" charset="-128"/>
              </a:rPr>
              <a:t>1</a:t>
            </a:r>
            <a:r>
              <a:rPr kumimoji="1" lang="ja-JP" altLang="en-US" sz="1000" b="1" dirty="0">
                <a:solidFill>
                  <a:srgbClr val="0000FF"/>
                </a:solidFill>
                <a:latin typeface="Meiryo UI" panose="020B0604030504040204" pitchFamily="50" charset="-128"/>
                <a:ea typeface="Meiryo UI" panose="020B0604030504040204" pitchFamily="50" charset="-128"/>
              </a:rPr>
              <a:t>日あたり</a:t>
            </a:r>
            <a:r>
              <a:rPr kumimoji="1" lang="ja-JP" altLang="en-US" sz="1100" b="1" dirty="0">
                <a:solidFill>
                  <a:srgbClr val="0000FF"/>
                </a:solidFill>
                <a:latin typeface="Meiryo UI" panose="020B0604030504040204" pitchFamily="50" charset="-128"/>
                <a:ea typeface="Meiryo UI" panose="020B0604030504040204" pitchFamily="50" charset="-128"/>
              </a:rPr>
              <a:t>）</a:t>
            </a:r>
            <a:endParaRPr kumimoji="1" lang="en-US" altLang="ja-JP" sz="1100" b="1" dirty="0">
              <a:solidFill>
                <a:srgbClr val="0000FF"/>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C50D5264-A511-118B-8FC4-FCFC916F98E5}"/>
              </a:ext>
            </a:extLst>
          </p:cNvPr>
          <p:cNvSpPr txBox="1"/>
          <p:nvPr/>
        </p:nvSpPr>
        <p:spPr>
          <a:xfrm>
            <a:off x="4391882" y="4705582"/>
            <a:ext cx="2023197" cy="123111"/>
          </a:xfrm>
          <a:prstGeom prst="rect">
            <a:avLst/>
          </a:prstGeom>
          <a:noFill/>
        </p:spPr>
        <p:txBody>
          <a:bodyPr wrap="square" lIns="0" tIns="0" rIns="0" bIns="0" rtlCol="0">
            <a:spAutoFit/>
          </a:bodyPr>
          <a:lstStyle/>
          <a:p>
            <a:pPr algn="r"/>
            <a:r>
              <a:rPr kumimoji="1" lang="ja-JP" altLang="en-US" sz="800" dirty="0"/>
              <a:t>（蓮潟中央公園地点）</a:t>
            </a:r>
            <a:endParaRPr kumimoji="1" lang="en-US" altLang="ja-JP" sz="800" dirty="0"/>
          </a:p>
        </p:txBody>
      </p:sp>
      <p:sp>
        <p:nvSpPr>
          <p:cNvPr id="5" name="テキスト ボックス 4">
            <a:extLst>
              <a:ext uri="{FF2B5EF4-FFF2-40B4-BE49-F238E27FC236}">
                <a16:creationId xmlns:a16="http://schemas.microsoft.com/office/drawing/2014/main" id="{207C0A22-1C0E-322B-129B-3A1B244EE13C}"/>
              </a:ext>
            </a:extLst>
          </p:cNvPr>
          <p:cNvSpPr txBox="1"/>
          <p:nvPr/>
        </p:nvSpPr>
        <p:spPr>
          <a:xfrm>
            <a:off x="2353420" y="4700328"/>
            <a:ext cx="808658" cy="123111"/>
          </a:xfrm>
          <a:prstGeom prst="rect">
            <a:avLst/>
          </a:prstGeom>
          <a:noFill/>
        </p:spPr>
        <p:txBody>
          <a:bodyPr wrap="square" lIns="0" tIns="0" rIns="0" bIns="0" rtlCol="0">
            <a:spAutoFit/>
          </a:bodyPr>
          <a:lstStyle/>
          <a:p>
            <a:pPr algn="r"/>
            <a:r>
              <a:rPr kumimoji="1" lang="ja-JP" altLang="en-US" sz="800" dirty="0"/>
              <a:t>（小千谷地点）</a:t>
            </a:r>
            <a:endParaRPr kumimoji="1" lang="en-US" altLang="ja-JP" sz="800" dirty="0"/>
          </a:p>
        </p:txBody>
      </p:sp>
      <p:sp>
        <p:nvSpPr>
          <p:cNvPr id="10" name="テキスト ボックス 9">
            <a:extLst>
              <a:ext uri="{FF2B5EF4-FFF2-40B4-BE49-F238E27FC236}">
                <a16:creationId xmlns:a16="http://schemas.microsoft.com/office/drawing/2014/main" id="{28031885-36DA-B2AC-24B7-9C4C80603116}"/>
              </a:ext>
            </a:extLst>
          </p:cNvPr>
          <p:cNvSpPr txBox="1"/>
          <p:nvPr/>
        </p:nvSpPr>
        <p:spPr>
          <a:xfrm>
            <a:off x="7386668" y="6583175"/>
            <a:ext cx="1792772" cy="123111"/>
          </a:xfrm>
          <a:prstGeom prst="rect">
            <a:avLst/>
          </a:prstGeom>
          <a:noFill/>
        </p:spPr>
        <p:txBody>
          <a:bodyPr wrap="square" lIns="0" tIns="0" rIns="0" bIns="0" rtlCol="0">
            <a:spAutoFit/>
          </a:bodyPr>
          <a:lstStyle/>
          <a:p>
            <a:r>
              <a:rPr kumimoji="1" lang="en-US" altLang="ja-JP" sz="800" dirty="0"/>
              <a:t>※</a:t>
            </a:r>
            <a:r>
              <a:rPr kumimoji="1" lang="ja-JP" altLang="en-US" sz="800" dirty="0"/>
              <a:t>括弧内は対過去実験の増減量・割合</a:t>
            </a:r>
            <a:endParaRPr kumimoji="1" lang="en-US" altLang="ja-JP" sz="800" dirty="0"/>
          </a:p>
        </p:txBody>
      </p:sp>
      <p:graphicFrame>
        <p:nvGraphicFramePr>
          <p:cNvPr id="8" name="表 7">
            <a:extLst>
              <a:ext uri="{FF2B5EF4-FFF2-40B4-BE49-F238E27FC236}">
                <a16:creationId xmlns:a16="http://schemas.microsoft.com/office/drawing/2014/main" id="{8806D797-00DC-B5E5-85C3-68E4256EA9EA}"/>
              </a:ext>
            </a:extLst>
          </p:cNvPr>
          <p:cNvGraphicFramePr>
            <a:graphicFrameLocks noGrp="1"/>
          </p:cNvGraphicFramePr>
          <p:nvPr/>
        </p:nvGraphicFramePr>
        <p:xfrm>
          <a:off x="6462580" y="4487852"/>
          <a:ext cx="2649084" cy="2069683"/>
        </p:xfrm>
        <a:graphic>
          <a:graphicData uri="http://schemas.openxmlformats.org/drawingml/2006/table">
            <a:tbl>
              <a:tblPr firstRow="1" bandRow="1">
                <a:tableStyleId>{5940675A-B579-460E-94D1-54222C63F5DA}</a:tableStyleId>
              </a:tblPr>
              <a:tblGrid>
                <a:gridCol w="754008">
                  <a:extLst>
                    <a:ext uri="{9D8B030D-6E8A-4147-A177-3AD203B41FA5}">
                      <a16:colId xmlns:a16="http://schemas.microsoft.com/office/drawing/2014/main" val="79536135"/>
                    </a:ext>
                  </a:extLst>
                </a:gridCol>
                <a:gridCol w="645459">
                  <a:extLst>
                    <a:ext uri="{9D8B030D-6E8A-4147-A177-3AD203B41FA5}">
                      <a16:colId xmlns:a16="http://schemas.microsoft.com/office/drawing/2014/main" val="2574118175"/>
                    </a:ext>
                  </a:extLst>
                </a:gridCol>
                <a:gridCol w="654424">
                  <a:extLst>
                    <a:ext uri="{9D8B030D-6E8A-4147-A177-3AD203B41FA5}">
                      <a16:colId xmlns:a16="http://schemas.microsoft.com/office/drawing/2014/main" val="150514069"/>
                    </a:ext>
                  </a:extLst>
                </a:gridCol>
                <a:gridCol w="595193">
                  <a:extLst>
                    <a:ext uri="{9D8B030D-6E8A-4147-A177-3AD203B41FA5}">
                      <a16:colId xmlns:a16="http://schemas.microsoft.com/office/drawing/2014/main" val="2182329323"/>
                    </a:ext>
                  </a:extLst>
                </a:gridCol>
              </a:tblGrid>
              <a:tr h="240883">
                <a:tc>
                  <a:txBody>
                    <a:bodyPr/>
                    <a:lstStyle/>
                    <a:p>
                      <a:endParaRPr kumimoji="1" lang="ja-JP" altLang="en-US" sz="900" dirty="0"/>
                    </a:p>
                  </a:txBody>
                  <a:tcPr marL="0" marR="0" marT="0" marB="0"/>
                </a:tc>
                <a:tc>
                  <a:txBody>
                    <a:bodyPr/>
                    <a:lstStyle/>
                    <a:p>
                      <a:pPr algn="ctr" latinLnBrk="1">
                        <a:lnSpc>
                          <a:spcPts val="900"/>
                        </a:lnSpc>
                        <a:buNone/>
                      </a:pPr>
                      <a:r>
                        <a:rPr lang="ja-JP" sz="900" dirty="0">
                          <a:solidFill>
                            <a:srgbClr val="0000FF"/>
                          </a:solidFill>
                          <a:effectLst/>
                          <a:highlight>
                            <a:srgbClr val="66FFFF"/>
                          </a:highlight>
                          <a:latin typeface="ＭＳ 明朝" panose="02020609040205080304" pitchFamily="17" charset="-128"/>
                          <a:ea typeface="ＭＳ Ｐゴシック" panose="020B0600070205080204" pitchFamily="50" charset="-128"/>
                          <a:cs typeface="Times New Roman" panose="02020603050405020304" pitchFamily="18" charset="0"/>
                        </a:rPr>
                        <a:t>過去</a:t>
                      </a:r>
                      <a:endParaRPr lang="en-US" altLang="ja-JP" sz="900" dirty="0">
                        <a:solidFill>
                          <a:srgbClr val="0000FF"/>
                        </a:solidFill>
                        <a:effectLst/>
                        <a:highlight>
                          <a:srgbClr val="66FFFF"/>
                        </a:highlight>
                        <a:latin typeface="ＭＳ 明朝" panose="02020609040205080304" pitchFamily="17" charset="-128"/>
                        <a:ea typeface="ＭＳ Ｐゴシック" panose="020B0600070205080204" pitchFamily="50" charset="-128"/>
                        <a:cs typeface="Times New Roman" panose="02020603050405020304" pitchFamily="18" charset="0"/>
                      </a:endParaRPr>
                    </a:p>
                    <a:p>
                      <a:pPr marL="0" algn="ctr" defTabSz="914400" rtl="0" eaLnBrk="1" latinLnBrk="1" hangingPunct="1">
                        <a:lnSpc>
                          <a:spcPts val="900"/>
                        </a:lnSpc>
                        <a:buNone/>
                      </a:pPr>
                      <a:r>
                        <a:rPr kumimoji="1" lang="ja-JP" altLang="en-US" sz="900" kern="1200" dirty="0">
                          <a:solidFill>
                            <a:srgbClr val="0000FF"/>
                          </a:solidFill>
                          <a:effectLst/>
                          <a:highlight>
                            <a:srgbClr val="66FFFF"/>
                          </a:highlight>
                          <a:latin typeface="ＭＳ 明朝" panose="02020609040205080304" pitchFamily="17" charset="-128"/>
                          <a:ea typeface="ＭＳ Ｐゴシック" panose="020B0600070205080204" pitchFamily="50" charset="-128"/>
                          <a:cs typeface="Times New Roman" panose="02020603050405020304" pitchFamily="18" charset="0"/>
                        </a:rPr>
                        <a:t>実験</a:t>
                      </a:r>
                    </a:p>
                  </a:txBody>
                  <a:tcPr marL="68580" marR="68580" marT="0" marB="0" anchor="ctr"/>
                </a:tc>
                <a:tc>
                  <a:txBody>
                    <a:bodyPr/>
                    <a:lstStyle/>
                    <a:p>
                      <a:pPr algn="ctr" latinLnBrk="1">
                        <a:lnSpc>
                          <a:spcPts val="900"/>
                        </a:lnSpc>
                        <a:buNone/>
                      </a:pPr>
                      <a:r>
                        <a:rPr lang="en-US" sz="900" b="1" dirty="0">
                          <a:solidFill>
                            <a:srgbClr val="0000FF"/>
                          </a:solidFill>
                          <a:effectLst/>
                          <a:highlight>
                            <a:srgbClr val="FFFFCC"/>
                          </a:highlight>
                          <a:latin typeface="ＭＳ Ｐゴシック" panose="020B0600070205080204" pitchFamily="50" charset="-128"/>
                          <a:ea typeface="ＭＳ 明朝" panose="02020609040205080304" pitchFamily="17" charset="-128"/>
                          <a:cs typeface="Times New Roman" panose="02020603050405020304" pitchFamily="18" charset="0"/>
                        </a:rPr>
                        <a:t>2</a:t>
                      </a:r>
                      <a:r>
                        <a:rPr lang="ja-JP" altLang="en-US" sz="900" b="1" dirty="0">
                          <a:solidFill>
                            <a:srgbClr val="0000FF"/>
                          </a:solidFill>
                          <a:effectLst/>
                          <a:highlight>
                            <a:srgbClr val="FFFFCC"/>
                          </a:highlight>
                          <a:latin typeface="ＭＳ Ｐゴシック" panose="020B0600070205080204" pitchFamily="50" charset="-128"/>
                          <a:ea typeface="ＭＳ 明朝" panose="02020609040205080304" pitchFamily="17" charset="-128"/>
                          <a:cs typeface="Times New Roman" panose="02020603050405020304" pitchFamily="18" charset="0"/>
                        </a:rPr>
                        <a:t>度</a:t>
                      </a:r>
                      <a:endParaRPr lang="en-US" sz="900" b="1" dirty="0">
                        <a:solidFill>
                          <a:srgbClr val="0000FF"/>
                        </a:solidFill>
                        <a:effectLst/>
                        <a:highlight>
                          <a:srgbClr val="FFFFCC"/>
                        </a:highlight>
                        <a:latin typeface="ＭＳ Ｐゴシック" panose="020B0600070205080204" pitchFamily="50" charset="-128"/>
                        <a:ea typeface="ＭＳ 明朝" panose="02020609040205080304" pitchFamily="17" charset="-128"/>
                        <a:cs typeface="Times New Roman" panose="02020603050405020304" pitchFamily="18" charset="0"/>
                      </a:endParaRPr>
                    </a:p>
                    <a:p>
                      <a:pPr algn="ctr" latinLnBrk="1">
                        <a:lnSpc>
                          <a:spcPts val="900"/>
                        </a:lnSpc>
                        <a:buNone/>
                      </a:pPr>
                      <a:r>
                        <a:rPr lang="ja-JP" sz="900" dirty="0">
                          <a:solidFill>
                            <a:srgbClr val="0000FF"/>
                          </a:solidFill>
                          <a:effectLst/>
                          <a:highlight>
                            <a:srgbClr val="FFFFCC"/>
                          </a:highlight>
                          <a:latin typeface="ＭＳ 明朝" panose="02020609040205080304" pitchFamily="17" charset="-128"/>
                          <a:ea typeface="ＭＳ Ｐゴシック" panose="020B0600070205080204" pitchFamily="50" charset="-128"/>
                          <a:cs typeface="Times New Roman" panose="02020603050405020304" pitchFamily="18" charset="0"/>
                        </a:rPr>
                        <a:t>実験</a:t>
                      </a:r>
                      <a:endParaRPr lang="ja-JP" sz="900" dirty="0">
                        <a:solidFill>
                          <a:srgbClr val="0000FF"/>
                        </a:solidFill>
                        <a:effectLst/>
                        <a:highlight>
                          <a:srgbClr val="FFFFCC"/>
                        </a:highligh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b="1" dirty="0">
                          <a:solidFill>
                            <a:srgbClr val="0000FF"/>
                          </a:solidFill>
                          <a:effectLst/>
                          <a:highlight>
                            <a:srgbClr val="FFCCCC"/>
                          </a:highlight>
                          <a:latin typeface="ＭＳ Ｐゴシック" panose="020B0600070205080204" pitchFamily="50" charset="-128"/>
                          <a:ea typeface="ＭＳ 明朝" panose="02020609040205080304" pitchFamily="17" charset="-128"/>
                          <a:cs typeface="Times New Roman" panose="02020603050405020304" pitchFamily="18" charset="0"/>
                        </a:rPr>
                        <a:t>4</a:t>
                      </a:r>
                      <a:r>
                        <a:rPr lang="ja-JP" altLang="en-US" sz="900" b="1" dirty="0">
                          <a:solidFill>
                            <a:srgbClr val="0000FF"/>
                          </a:solidFill>
                          <a:effectLst/>
                          <a:highlight>
                            <a:srgbClr val="FFCCCC"/>
                          </a:highlight>
                          <a:latin typeface="ＭＳ Ｐゴシック" panose="020B0600070205080204" pitchFamily="50" charset="-128"/>
                          <a:ea typeface="ＭＳ 明朝" panose="02020609040205080304" pitchFamily="17" charset="-128"/>
                          <a:cs typeface="Times New Roman" panose="02020603050405020304" pitchFamily="18" charset="0"/>
                        </a:rPr>
                        <a:t>度</a:t>
                      </a:r>
                      <a:endParaRPr lang="en-US" sz="900" b="1" dirty="0">
                        <a:solidFill>
                          <a:srgbClr val="0000FF"/>
                        </a:solidFill>
                        <a:effectLst/>
                        <a:highlight>
                          <a:srgbClr val="FFCCCC"/>
                        </a:highlight>
                        <a:latin typeface="ＭＳ Ｐゴシック" panose="020B0600070205080204" pitchFamily="50" charset="-128"/>
                        <a:ea typeface="ＭＳ 明朝" panose="02020609040205080304" pitchFamily="17" charset="-128"/>
                        <a:cs typeface="Times New Roman" panose="02020603050405020304" pitchFamily="18" charset="0"/>
                      </a:endParaRPr>
                    </a:p>
                    <a:p>
                      <a:pPr algn="ctr" latinLnBrk="1">
                        <a:lnSpc>
                          <a:spcPts val="900"/>
                        </a:lnSpc>
                        <a:buNone/>
                      </a:pPr>
                      <a:r>
                        <a:rPr lang="ja-JP" sz="900" dirty="0">
                          <a:solidFill>
                            <a:srgbClr val="0000FF"/>
                          </a:solidFill>
                          <a:effectLst/>
                          <a:highlight>
                            <a:srgbClr val="FFCCCC"/>
                          </a:highlight>
                          <a:latin typeface="ＭＳ 明朝" panose="02020609040205080304" pitchFamily="17" charset="-128"/>
                          <a:ea typeface="ＭＳ Ｐゴシック" panose="020B0600070205080204" pitchFamily="50" charset="-128"/>
                          <a:cs typeface="Times New Roman" panose="02020603050405020304" pitchFamily="18" charset="0"/>
                        </a:rPr>
                        <a:t>実験</a:t>
                      </a:r>
                      <a:endParaRPr lang="ja-JP" sz="900" dirty="0">
                        <a:solidFill>
                          <a:srgbClr val="0000FF"/>
                        </a:solidFill>
                        <a:effectLst/>
                        <a:highlight>
                          <a:srgbClr val="FFCCCC"/>
                        </a:highligh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583355820"/>
                  </a:ext>
                </a:extLst>
              </a:tr>
              <a:tr h="182671">
                <a:tc>
                  <a:txBody>
                    <a:bodyPr/>
                    <a:lstStyle/>
                    <a:p>
                      <a:pPr algn="ctr"/>
                      <a:r>
                        <a:rPr kumimoji="1" lang="ja-JP" altLang="en-US" sz="900" b="0" dirty="0">
                          <a:solidFill>
                            <a:srgbClr val="0000FF"/>
                          </a:solidFill>
                          <a:latin typeface="ＭＳ Ｐゴシック" panose="020B0600070205080204" pitchFamily="50" charset="-128"/>
                          <a:ea typeface="ＭＳ Ｐゴシック" panose="020B0600070205080204" pitchFamily="50" charset="-128"/>
                        </a:rPr>
                        <a:t>降水量</a:t>
                      </a:r>
                      <a:endParaRPr kumimoji="1" lang="en-US" altLang="ja-JP" sz="900" b="0" dirty="0">
                        <a:solidFill>
                          <a:srgbClr val="0000FF"/>
                        </a:solidFill>
                        <a:latin typeface="ＭＳ Ｐゴシック" panose="020B0600070205080204" pitchFamily="50" charset="-128"/>
                        <a:ea typeface="ＭＳ Ｐゴシック" panose="020B0600070205080204" pitchFamily="50" charset="-128"/>
                      </a:endParaRPr>
                    </a:p>
                    <a:p>
                      <a:pPr algn="ctr"/>
                      <a:r>
                        <a:rPr kumimoji="1" lang="en-US" altLang="ja-JP" sz="800" b="0" dirty="0">
                          <a:solidFill>
                            <a:schemeClr val="tx1"/>
                          </a:solidFill>
                          <a:latin typeface="ＭＳ Ｐゴシック" panose="020B0600070205080204" pitchFamily="50" charset="-128"/>
                          <a:ea typeface="ＭＳ Ｐゴシック" panose="020B0600070205080204" pitchFamily="50" charset="-128"/>
                        </a:rPr>
                        <a:t>(mm)</a:t>
                      </a:r>
                    </a:p>
                  </a:txBody>
                  <a:tcPr marL="0" marR="0" marT="0" marB="0"/>
                </a:tc>
                <a:tc>
                  <a:txBody>
                    <a:bodyPr/>
                    <a:lstStyle/>
                    <a:p>
                      <a:pPr algn="ctr" latinLnBrk="1">
                        <a:lnSpc>
                          <a:spcPts val="900"/>
                        </a:lnSpc>
                        <a:buNone/>
                      </a:pPr>
                      <a:r>
                        <a:rPr lang="en-US"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6.75</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6.73</a:t>
                      </a:r>
                    </a:p>
                    <a:p>
                      <a:pPr algn="ctr" latinLnBrk="1">
                        <a:lnSpc>
                          <a:spcPts val="900"/>
                        </a:lnSpc>
                        <a:buNone/>
                      </a:pPr>
                      <a:r>
                        <a:rPr lang="ja-JP" altLang="en-US" sz="900" dirty="0">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en-US" altLang="ja-JP" sz="900" dirty="0">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-0.30%</a:t>
                      </a:r>
                      <a:r>
                        <a:rPr lang="ja-JP" altLang="en-US" sz="900" dirty="0">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endParaRPr lang="ja-JP" sz="900" dirty="0">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6.67</a:t>
                      </a:r>
                      <a:endParaRPr lang="en-US" sz="8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algn="ctr" defTabSz="914400" rtl="0" eaLnBrk="1" latinLnBrk="1" hangingPunct="1">
                        <a:lnSpc>
                          <a:spcPts val="900"/>
                        </a:lnSpc>
                        <a:buNone/>
                      </a:pPr>
                      <a:r>
                        <a:rPr kumimoji="1" lang="en-US" altLang="ja-JP" sz="900" kern="1200" dirty="0">
                          <a:solidFill>
                            <a:schemeClr val="tx1"/>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(-1.19%)</a:t>
                      </a:r>
                      <a:endParaRPr kumimoji="1" lang="ja-JP" altLang="en-US" sz="900" kern="1200" dirty="0">
                        <a:solidFill>
                          <a:schemeClr val="tx1"/>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77597899"/>
                  </a:ext>
                </a:extLst>
              </a:tr>
              <a:tr h="252000">
                <a:tc>
                  <a:txBody>
                    <a:bodyPr/>
                    <a:lstStyle/>
                    <a:p>
                      <a:pPr algn="ctr"/>
                      <a:r>
                        <a:rPr kumimoji="1" lang="ja-JP" altLang="en-US" sz="900" b="0" dirty="0">
                          <a:solidFill>
                            <a:srgbClr val="0000FF"/>
                          </a:solidFill>
                          <a:latin typeface="ＭＳ Ｐゴシック" panose="020B0600070205080204" pitchFamily="50" charset="-128"/>
                          <a:ea typeface="ＭＳ Ｐゴシック" panose="020B0600070205080204" pitchFamily="50" charset="-128"/>
                        </a:rPr>
                        <a:t>蒸発散量</a:t>
                      </a:r>
                      <a:endParaRPr kumimoji="1" lang="en-US" altLang="ja-JP" sz="900" b="0" dirty="0">
                        <a:solidFill>
                          <a:srgbClr val="0000FF"/>
                        </a:solidFill>
                        <a:latin typeface="ＭＳ Ｐゴシック" panose="020B0600070205080204" pitchFamily="50" charset="-128"/>
                        <a:ea typeface="ＭＳ Ｐゴシック" panose="020B0600070205080204" pitchFamily="50" charset="-128"/>
                      </a:endParaRPr>
                    </a:p>
                    <a:p>
                      <a:pPr algn="ctr"/>
                      <a:r>
                        <a:rPr kumimoji="1" lang="en-US" altLang="ja-JP" sz="800" b="0" dirty="0">
                          <a:solidFill>
                            <a:schemeClr val="tx1"/>
                          </a:solidFill>
                          <a:latin typeface="ＭＳ Ｐゴシック" panose="020B0600070205080204" pitchFamily="50" charset="-128"/>
                          <a:ea typeface="ＭＳ Ｐゴシック" panose="020B0600070205080204" pitchFamily="50" charset="-128"/>
                        </a:rPr>
                        <a:t>(mm)</a:t>
                      </a:r>
                    </a:p>
                  </a:txBody>
                  <a:tcPr marL="0" marR="0" marT="0" marB="0"/>
                </a:tc>
                <a:tc>
                  <a:txBody>
                    <a:bodyPr/>
                    <a:lstStyle/>
                    <a:p>
                      <a:pPr algn="ctr" latinLnBrk="1">
                        <a:lnSpc>
                          <a:spcPts val="900"/>
                        </a:lnSpc>
                        <a:buNone/>
                      </a:pPr>
                      <a:r>
                        <a:rPr lang="en-US"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1.49</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1.62</a:t>
                      </a:r>
                    </a:p>
                    <a:p>
                      <a:pPr marL="0" algn="ctr" defTabSz="914400" rtl="0" eaLnBrk="1" latinLnBrk="1" hangingPunct="1">
                        <a:lnSpc>
                          <a:spcPts val="900"/>
                        </a:lnSpc>
                        <a:buNone/>
                      </a:pPr>
                      <a:r>
                        <a:rPr kumimoji="1" 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8.72.%）</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1.80</a:t>
                      </a:r>
                    </a:p>
                    <a:p>
                      <a:pPr marL="0" algn="ctr" defTabSz="914400" rtl="0" eaLnBrk="1" latinLnBrk="1" hangingPunct="1">
                        <a:lnSpc>
                          <a:spcPts val="900"/>
                        </a:lnSpc>
                        <a:buNone/>
                      </a:pPr>
                      <a:r>
                        <a:rPr kumimoji="1" lang="en-US" altLang="ja-JP" sz="900" kern="12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(+20.8%)</a:t>
                      </a:r>
                    </a:p>
                  </a:txBody>
                  <a:tcPr marL="68580" marR="68580" marT="0" marB="0" anchor="ctr"/>
                </a:tc>
                <a:extLst>
                  <a:ext uri="{0D108BD9-81ED-4DB2-BD59-A6C34878D82A}">
                    <a16:rowId xmlns:a16="http://schemas.microsoft.com/office/drawing/2014/main" val="2389076870"/>
                  </a:ext>
                </a:extLst>
              </a:tr>
              <a:tr h="244079">
                <a:tc>
                  <a:txBody>
                    <a:bodyPr/>
                    <a:lstStyle/>
                    <a:p>
                      <a:pPr algn="ctr"/>
                      <a:r>
                        <a:rPr kumimoji="1" lang="ja-JP" altLang="en-US" sz="900" b="0" dirty="0">
                          <a:solidFill>
                            <a:srgbClr val="0000FF"/>
                          </a:solidFill>
                          <a:latin typeface="ＭＳ Ｐゴシック" panose="020B0600070205080204" pitchFamily="50" charset="-128"/>
                          <a:ea typeface="ＭＳ Ｐゴシック" panose="020B0600070205080204" pitchFamily="50" charset="-128"/>
                        </a:rPr>
                        <a:t>降雨量</a:t>
                      </a:r>
                      <a:endParaRPr kumimoji="1" lang="en-US" altLang="ja-JP" sz="900" b="0" dirty="0">
                        <a:solidFill>
                          <a:srgbClr val="0000FF"/>
                        </a:solidFill>
                        <a:latin typeface="ＭＳ Ｐゴシック" panose="020B0600070205080204" pitchFamily="50" charset="-128"/>
                        <a:ea typeface="ＭＳ Ｐゴシック" panose="020B0600070205080204" pitchFamily="50" charset="-128"/>
                      </a:endParaRPr>
                    </a:p>
                    <a:p>
                      <a:pPr algn="ctr"/>
                      <a:r>
                        <a:rPr kumimoji="1" lang="en-US" altLang="ja-JP" sz="900" b="0" dirty="0">
                          <a:solidFill>
                            <a:schemeClr val="tx1"/>
                          </a:solidFill>
                          <a:latin typeface="ＭＳ Ｐゴシック" panose="020B0600070205080204" pitchFamily="50" charset="-128"/>
                          <a:ea typeface="ＭＳ Ｐゴシック" panose="020B0600070205080204" pitchFamily="50" charset="-128"/>
                        </a:rPr>
                        <a:t>(mm)</a:t>
                      </a:r>
                    </a:p>
                  </a:txBody>
                  <a:tcPr marL="0" marR="0" marT="0" marB="0"/>
                </a:tc>
                <a:tc>
                  <a:txBody>
                    <a:bodyPr/>
                    <a:lstStyle/>
                    <a:p>
                      <a:pPr algn="ctr" latinLnBrk="1">
                        <a:lnSpc>
                          <a:spcPts val="900"/>
                        </a:lnSpc>
                        <a:buNone/>
                      </a:pPr>
                      <a:r>
                        <a:rPr lang="en-US"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4.54</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4.93</a:t>
                      </a:r>
                    </a:p>
                    <a:p>
                      <a:pPr algn="ctr" latinLnBrk="1">
                        <a:lnSpc>
                          <a:spcPts val="900"/>
                        </a:lnSpc>
                        <a:buNone/>
                      </a:pP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+8.59%</a:t>
                      </a: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5.47</a:t>
                      </a:r>
                    </a:p>
                    <a:p>
                      <a:pPr marL="0" algn="ctr" defTabSz="914400" rtl="0" eaLnBrk="1" latinLnBrk="1" hangingPunct="1">
                        <a:lnSpc>
                          <a:spcPts val="900"/>
                        </a:lnSpc>
                        <a:buNone/>
                      </a:pPr>
                      <a:r>
                        <a:rPr kumimoji="1" lang="en-US" altLang="ja-JP" sz="900" kern="12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(+20.5%)</a:t>
                      </a:r>
                    </a:p>
                  </a:txBody>
                  <a:tcPr marL="68580" marR="68580" marT="0" marB="0" anchor="ctr"/>
                </a:tc>
                <a:extLst>
                  <a:ext uri="{0D108BD9-81ED-4DB2-BD59-A6C34878D82A}">
                    <a16:rowId xmlns:a16="http://schemas.microsoft.com/office/drawing/2014/main" val="1287868184"/>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900" b="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降雪水量</a:t>
                      </a:r>
                      <a:endParaRPr lang="en-US" altLang="ja-JP" sz="900" b="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b="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(mm)</a:t>
                      </a:r>
                      <a:endParaRPr lang="ja-JP" altLang="ja-JP" sz="800" b="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0" marR="0" marT="0" marB="0"/>
                </a:tc>
                <a:tc>
                  <a:txBody>
                    <a:bodyPr/>
                    <a:lstStyle/>
                    <a:p>
                      <a:pPr algn="ctr" latinLnBrk="1">
                        <a:lnSpc>
                          <a:spcPts val="900"/>
                        </a:lnSpc>
                        <a:buNone/>
                      </a:pPr>
                      <a:r>
                        <a:rPr lang="en-US"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2.21</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1.80</a:t>
                      </a:r>
                    </a:p>
                    <a:p>
                      <a:pPr marL="0" algn="ctr" defTabSz="914400" rtl="0" eaLnBrk="1" latinLnBrk="1" hangingPunct="1">
                        <a:lnSpc>
                          <a:spcPts val="900"/>
                        </a:lnSpc>
                        <a:buNone/>
                      </a:pPr>
                      <a:r>
                        <a:rPr kumimoji="1" 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-18</a:t>
                      </a:r>
                      <a:r>
                        <a:rPr kumimoji="1" 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.6%）</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1.21</a:t>
                      </a:r>
                    </a:p>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en-US" altLang="ja-JP"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-45</a:t>
                      </a: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.2%)</a:t>
                      </a:r>
                    </a:p>
                  </a:txBody>
                  <a:tcPr marL="68580" marR="68580" marT="0" marB="0" anchor="ctr"/>
                </a:tc>
                <a:extLst>
                  <a:ext uri="{0D108BD9-81ED-4DB2-BD59-A6C34878D82A}">
                    <a16:rowId xmlns:a16="http://schemas.microsoft.com/office/drawing/2014/main" val="4069868267"/>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kern="120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融雪水量</a:t>
                      </a:r>
                      <a:endParaRPr kumimoji="1" lang="en-US" altLang="ja-JP" sz="900" b="0" kern="120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(mm)</a:t>
                      </a:r>
                      <a:endParaRPr kumimoji="1" lang="ja-JP" altLang="en-US"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0" marR="0" marT="0" marB="0"/>
                </a:tc>
                <a:tc>
                  <a:txBody>
                    <a:bodyPr/>
                    <a:lstStyle/>
                    <a:p>
                      <a:pPr algn="ctr" latinLnBrk="1">
                        <a:lnSpc>
                          <a:spcPts val="900"/>
                        </a:lnSpc>
                        <a:buNone/>
                      </a:pPr>
                      <a:r>
                        <a:rPr lang="en-US"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2.14</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1.75</a:t>
                      </a:r>
                    </a:p>
                    <a:p>
                      <a:pPr marL="0" algn="ctr" defTabSz="914400" rtl="0" eaLnBrk="1" latinLnBrk="1" hangingPunct="1">
                        <a:lnSpc>
                          <a:spcPts val="900"/>
                        </a:lnSpc>
                        <a:buNone/>
                      </a:pP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-18.2%</a:t>
                      </a: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1.14</a:t>
                      </a:r>
                    </a:p>
                    <a:p>
                      <a:pPr algn="ctr" latinLnBrk="1">
                        <a:lnSpc>
                          <a:spcPts val="900"/>
                        </a:lnSpc>
                        <a:buNone/>
                      </a:pPr>
                      <a:r>
                        <a:rPr kumimoji="1" lang="en-US" altLang="ja-JP" sz="900" kern="12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(-46.7%)</a:t>
                      </a:r>
                    </a:p>
                  </a:txBody>
                  <a:tcPr marL="68580" marR="68580" marT="0" marB="0" anchor="ctr"/>
                </a:tc>
                <a:extLst>
                  <a:ext uri="{0D108BD9-81ED-4DB2-BD59-A6C34878D82A}">
                    <a16:rowId xmlns:a16="http://schemas.microsoft.com/office/drawing/2014/main" val="2788000451"/>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kern="120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河川流量</a:t>
                      </a:r>
                      <a:r>
                        <a:rPr kumimoji="1" lang="ja-JP" altLang="en-US"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m3/s</a:t>
                      </a:r>
                      <a:r>
                        <a:rPr kumimoji="1" lang="ja-JP" altLang="en-US"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0" marR="0" marT="0" marB="0"/>
                </a:tc>
                <a:tc>
                  <a:txBody>
                    <a:bodyPr/>
                    <a:lstStyle/>
                    <a:p>
                      <a:pPr algn="ctr" latinLnBrk="1">
                        <a:lnSpc>
                          <a:spcPts val="900"/>
                        </a:lnSpc>
                        <a:buNone/>
                      </a:pPr>
                      <a:r>
                        <a:rPr lang="en-US"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542</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527</a:t>
                      </a:r>
                    </a:p>
                    <a:p>
                      <a:pPr marL="0" marR="0" lvl="0" indent="0" algn="ctr" defTabSz="914400" rtl="0" eaLnBrk="1" fontAlgn="auto" latinLnBrk="1" hangingPunct="1">
                        <a:lnSpc>
                          <a:spcPts val="900"/>
                        </a:lnSpc>
                        <a:spcBef>
                          <a:spcPts val="0"/>
                        </a:spcBef>
                        <a:spcAft>
                          <a:spcPts val="0"/>
                        </a:spcAft>
                        <a:buClrTx/>
                        <a:buSzTx/>
                        <a:buFontTx/>
                        <a:buNone/>
                        <a:tabLst/>
                        <a:defRPr/>
                      </a:pP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-2.77%</a:t>
                      </a: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503</a:t>
                      </a:r>
                    </a:p>
                    <a:p>
                      <a:pPr algn="ctr" latinLnBrk="1">
                        <a:lnSpc>
                          <a:spcPts val="900"/>
                        </a:lnSpc>
                        <a:buNone/>
                      </a:pPr>
                      <a:r>
                        <a:rPr kumimoji="1" lang="en-US" altLang="ja-JP" sz="900" kern="12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(-7.20%)</a:t>
                      </a:r>
                    </a:p>
                  </a:txBody>
                  <a:tcPr marL="68580" marR="68580" marT="0" marB="0" anchor="ctr"/>
                </a:tc>
                <a:extLst>
                  <a:ext uri="{0D108BD9-81ED-4DB2-BD59-A6C34878D82A}">
                    <a16:rowId xmlns:a16="http://schemas.microsoft.com/office/drawing/2014/main" val="2144880083"/>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kern="120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地下水位</a:t>
                      </a:r>
                      <a:endParaRPr kumimoji="1" lang="en-US" altLang="ja-JP" sz="900" b="0" kern="120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(m)</a:t>
                      </a:r>
                      <a:endParaRPr kumimoji="1" lang="ja-JP" altLang="en-US"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0" marR="0" marT="0" marB="0"/>
                </a:tc>
                <a:tc>
                  <a:txBody>
                    <a:bodyPr/>
                    <a:lstStyle/>
                    <a:p>
                      <a:pPr algn="ctr" latinLnBrk="1">
                        <a:lnSpc>
                          <a:spcPts val="900"/>
                        </a:lnSpc>
                        <a:buNone/>
                      </a:pPr>
                      <a:r>
                        <a:rPr lang="en-US"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-5.70</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-4.90</a:t>
                      </a:r>
                    </a:p>
                    <a:p>
                      <a:pPr marL="0" marR="0" lvl="0" indent="0" algn="ctr" defTabSz="914400" rtl="0" eaLnBrk="1" fontAlgn="auto" latinLnBrk="1" hangingPunct="1">
                        <a:lnSpc>
                          <a:spcPts val="900"/>
                        </a:lnSpc>
                        <a:spcBef>
                          <a:spcPts val="0"/>
                        </a:spcBef>
                        <a:spcAft>
                          <a:spcPts val="0"/>
                        </a:spcAft>
                        <a:buClrTx/>
                        <a:buSzTx/>
                        <a:buFontTx/>
                        <a:buNone/>
                        <a:tabLst/>
                        <a:defRPr/>
                      </a:pP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+0.80m</a:t>
                      </a: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-4.26</a:t>
                      </a:r>
                    </a:p>
                    <a:p>
                      <a:pPr algn="ctr" latinLnBrk="1">
                        <a:lnSpc>
                          <a:spcPts val="900"/>
                        </a:lnSpc>
                        <a:buNone/>
                      </a:pPr>
                      <a:r>
                        <a:rPr kumimoji="1" lang="en-US" altLang="ja-JP" sz="900" kern="12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(+1.44m)</a:t>
                      </a:r>
                    </a:p>
                  </a:txBody>
                  <a:tcPr marL="68580" marR="68580" marT="0" marB="0" anchor="ctr"/>
                </a:tc>
                <a:extLst>
                  <a:ext uri="{0D108BD9-81ED-4DB2-BD59-A6C34878D82A}">
                    <a16:rowId xmlns:a16="http://schemas.microsoft.com/office/drawing/2014/main" val="1670986145"/>
                  </a:ext>
                </a:extLst>
              </a:tr>
            </a:tbl>
          </a:graphicData>
        </a:graphic>
      </p:graphicFrame>
      <p:sp>
        <p:nvSpPr>
          <p:cNvPr id="9" name="テキスト ボックス 8">
            <a:extLst>
              <a:ext uri="{FF2B5EF4-FFF2-40B4-BE49-F238E27FC236}">
                <a16:creationId xmlns:a16="http://schemas.microsoft.com/office/drawing/2014/main" id="{45F08FF8-80FC-C82D-35CA-693149933865}"/>
              </a:ext>
            </a:extLst>
          </p:cNvPr>
          <p:cNvSpPr txBox="1"/>
          <p:nvPr/>
        </p:nvSpPr>
        <p:spPr>
          <a:xfrm>
            <a:off x="3301508" y="1081186"/>
            <a:ext cx="5782284" cy="492443"/>
          </a:xfrm>
          <a:prstGeom prst="rect">
            <a:avLst/>
          </a:prstGeom>
          <a:noFill/>
        </p:spPr>
        <p:txBody>
          <a:bodyPr wrap="square" lIns="0" tIns="0" rIns="0" bIns="0" rtlCol="0">
            <a:spAutoFit/>
          </a:bodyPr>
          <a:lstStyle/>
          <a:p>
            <a:r>
              <a:rPr kumimoji="1" lang="en-US" altLang="ja-JP" sz="800" dirty="0"/>
              <a:t>※1:</a:t>
            </a:r>
            <a:r>
              <a:rPr kumimoji="1" lang="ja-JP" altLang="en-US" sz="800" dirty="0"/>
              <a:t>産業革命以降に全球の平均気温が</a:t>
            </a:r>
            <a:r>
              <a:rPr kumimoji="1" lang="en-US" altLang="ja-JP" sz="800" dirty="0"/>
              <a:t>2</a:t>
            </a:r>
            <a:r>
              <a:rPr kumimoji="1" lang="ja-JP" altLang="en-US" sz="800" dirty="0"/>
              <a:t>度上昇・</a:t>
            </a:r>
            <a:r>
              <a:rPr kumimoji="1" lang="en-US" altLang="ja-JP" sz="800" dirty="0"/>
              <a:t>4</a:t>
            </a:r>
            <a:r>
              <a:rPr kumimoji="1" lang="ja-JP" altLang="en-US" sz="800" dirty="0"/>
              <a:t>度上昇した条件での計算。なお、</a:t>
            </a:r>
            <a:r>
              <a:rPr kumimoji="1" lang="en-US" altLang="ja-JP" sz="800" dirty="0"/>
              <a:t>2</a:t>
            </a:r>
            <a:r>
              <a:rPr kumimoji="1" lang="ja-JP" altLang="en-US" sz="800" dirty="0"/>
              <a:t>度上昇はパリ協定の目標。</a:t>
            </a:r>
            <a:endParaRPr kumimoji="1" lang="en-US" altLang="ja-JP" sz="800" dirty="0"/>
          </a:p>
          <a:p>
            <a:r>
              <a:rPr kumimoji="1" lang="en-US" altLang="ja-JP" sz="800" dirty="0"/>
              <a:t>※2:</a:t>
            </a:r>
            <a:r>
              <a:rPr kumimoji="1" lang="ja-JP" altLang="en-US" sz="800" dirty="0"/>
              <a:t>全国版</a:t>
            </a:r>
            <a:r>
              <a:rPr kumimoji="1" lang="en-US" altLang="ja-JP" sz="800" dirty="0"/>
              <a:t>d4PDF</a:t>
            </a:r>
            <a:r>
              <a:rPr kumimoji="1" lang="ja-JP" altLang="en-US" sz="800" dirty="0"/>
              <a:t>ダウンスケーリングデータを用いて、</a:t>
            </a:r>
            <a:r>
              <a:rPr kumimoji="1" lang="en-US" altLang="ja-JP" sz="800" dirty="0"/>
              <a:t>Dual-Window</a:t>
            </a:r>
            <a:r>
              <a:rPr kumimoji="1" lang="ja-JP" altLang="en-US" sz="800" dirty="0"/>
              <a:t>法でバイアス補正した上で、流域平均値で計算した。</a:t>
            </a:r>
            <a:endParaRPr kumimoji="1" lang="en-US" altLang="ja-JP" sz="800" dirty="0"/>
          </a:p>
          <a:p>
            <a:r>
              <a:rPr kumimoji="1" lang="en-US" altLang="ja-JP" sz="800" dirty="0"/>
              <a:t>※3:</a:t>
            </a:r>
            <a:r>
              <a:rPr kumimoji="1" lang="ja-JP" altLang="en-US" sz="800" dirty="0"/>
              <a:t>４段のタンク型流出解析モデル（流量観測地点毎に空間分割）を用いて、代表地点で計算した。</a:t>
            </a:r>
            <a:endParaRPr kumimoji="1" lang="en-US" altLang="ja-JP" sz="800" dirty="0"/>
          </a:p>
          <a:p>
            <a:r>
              <a:rPr kumimoji="1" lang="en-US" altLang="ja-JP" sz="800" dirty="0"/>
              <a:t>※4:</a:t>
            </a:r>
            <a:r>
              <a:rPr kumimoji="1" lang="ja-JP" altLang="en-US" sz="800" dirty="0"/>
              <a:t>機械学習モデルにタンク型流出解析モデルの結果も入力値として用いるハイブリッド方式を用いて、代表地点で計算した。</a:t>
            </a:r>
            <a:endParaRPr kumimoji="1" lang="en-US" altLang="ja-JP" sz="800" dirty="0"/>
          </a:p>
        </p:txBody>
      </p:sp>
      <p:sp>
        <p:nvSpPr>
          <p:cNvPr id="2" name="スライド番号プレースホルダー 3">
            <a:extLst>
              <a:ext uri="{FF2B5EF4-FFF2-40B4-BE49-F238E27FC236}">
                <a16:creationId xmlns:a16="http://schemas.microsoft.com/office/drawing/2014/main" id="{53869180-7E16-63FF-57ED-E3D22DAABF42}"/>
              </a:ext>
            </a:extLst>
          </p:cNvPr>
          <p:cNvSpPr>
            <a:spLocks noGrp="1"/>
          </p:cNvSpPr>
          <p:nvPr>
            <p:ph type="sldNum" sz="quarter" idx="12"/>
          </p:nvPr>
        </p:nvSpPr>
        <p:spPr>
          <a:xfrm>
            <a:off x="8732108" y="6590270"/>
            <a:ext cx="411892" cy="267730"/>
          </a:xfrm>
        </p:spPr>
        <p:txBody>
          <a:bodyPr anchor="b"/>
          <a:lstStyle/>
          <a:p>
            <a:fld id="{C3EA3408-B5FE-4325-AFF9-ACCCA0F9E5FF}" type="slidenum">
              <a:rPr kumimoji="1" lang="ja-JP" altLang="en-US" sz="1000" smtClean="0"/>
              <a:pPr/>
              <a:t>1</a:t>
            </a:fld>
            <a:endParaRPr kumimoji="1" lang="ja-JP" altLang="en-US" sz="1000" dirty="0"/>
          </a:p>
        </p:txBody>
      </p:sp>
      <p:sp>
        <p:nvSpPr>
          <p:cNvPr id="16" name="テキスト ボックス 15">
            <a:extLst>
              <a:ext uri="{FF2B5EF4-FFF2-40B4-BE49-F238E27FC236}">
                <a16:creationId xmlns:a16="http://schemas.microsoft.com/office/drawing/2014/main" id="{FF96CEC6-E7D2-6F21-7E74-F1B5DE3B0829}"/>
              </a:ext>
            </a:extLst>
          </p:cNvPr>
          <p:cNvSpPr txBox="1"/>
          <p:nvPr/>
        </p:nvSpPr>
        <p:spPr>
          <a:xfrm>
            <a:off x="0" y="6691221"/>
            <a:ext cx="8366233" cy="215444"/>
          </a:xfrm>
          <a:prstGeom prst="rect">
            <a:avLst/>
          </a:prstGeom>
          <a:noFill/>
        </p:spPr>
        <p:txBody>
          <a:bodyPr wrap="square">
            <a:spAutoFit/>
          </a:bodyPr>
          <a:lstStyle/>
          <a:p>
            <a:r>
              <a:rPr kumimoji="1" lang="ja-JP" altLang="en-US" sz="800" b="1" dirty="0">
                <a:solidFill>
                  <a:schemeClr val="tx1"/>
                </a:solidFill>
                <a:highlight>
                  <a:srgbClr val="00FFFF"/>
                </a:highlight>
                <a:latin typeface="Meiryo UI" panose="020B0604030504040204" pitchFamily="50" charset="-128"/>
                <a:ea typeface="Meiryo UI" panose="020B0604030504040204" pitchFamily="50" charset="-128"/>
              </a:rPr>
              <a:t>出典</a:t>
            </a:r>
            <a:r>
              <a:rPr kumimoji="1" lang="ja-JP" altLang="en-US" sz="800" b="1" dirty="0">
                <a:solidFill>
                  <a:schemeClr val="tx1"/>
                </a:solidFill>
                <a:latin typeface="Meiryo UI" panose="020B0604030504040204" pitchFamily="50" charset="-128"/>
                <a:ea typeface="Meiryo UI" panose="020B0604030504040204" pitchFamily="50" charset="-128"/>
              </a:rPr>
              <a:t>：西村宗倫，櫻井佳世，柴川大雅，高田望，嶋谷祐馬，山本陽子</a:t>
            </a:r>
            <a:r>
              <a:rPr kumimoji="1" lang="en-US" altLang="ja-JP" sz="800" b="1" dirty="0">
                <a:solidFill>
                  <a:schemeClr val="tx1"/>
                </a:solidFill>
                <a:latin typeface="Meiryo UI" panose="020B0604030504040204" pitchFamily="50" charset="-128"/>
                <a:ea typeface="Meiryo UI" panose="020B0604030504040204" pitchFamily="50" charset="-128"/>
              </a:rPr>
              <a:t>: </a:t>
            </a:r>
            <a:r>
              <a:rPr kumimoji="1" lang="ja-JP" altLang="en-US" sz="800" b="1" dirty="0">
                <a:solidFill>
                  <a:schemeClr val="tx1"/>
                </a:solidFill>
                <a:latin typeface="Meiryo UI" panose="020B0604030504040204" pitchFamily="50" charset="-128"/>
                <a:ea typeface="Meiryo UI" panose="020B0604030504040204" pitchFamily="50" charset="-128"/>
              </a:rPr>
              <a:t>気候変動による流域水資源への影響評価のケーススタディ</a:t>
            </a:r>
            <a:r>
              <a:rPr kumimoji="1" lang="en-US" altLang="ja-JP" sz="800" b="1" dirty="0">
                <a:solidFill>
                  <a:schemeClr val="tx1"/>
                </a:solidFill>
                <a:latin typeface="Meiryo UI" panose="020B0604030504040204" pitchFamily="50" charset="-128"/>
                <a:ea typeface="Meiryo UI" panose="020B0604030504040204" pitchFamily="50" charset="-128"/>
              </a:rPr>
              <a:t>, </a:t>
            </a:r>
            <a:r>
              <a:rPr kumimoji="1" lang="ja-JP" altLang="en-US" sz="800" b="1" dirty="0">
                <a:solidFill>
                  <a:schemeClr val="tx1"/>
                </a:solidFill>
                <a:latin typeface="Meiryo UI" panose="020B0604030504040204" pitchFamily="50" charset="-128"/>
                <a:ea typeface="Meiryo UI" panose="020B0604030504040204" pitchFamily="50" charset="-128"/>
              </a:rPr>
              <a:t>河川技術論文集</a:t>
            </a:r>
            <a:r>
              <a:rPr kumimoji="1" lang="en-US" altLang="ja-JP" sz="800" b="1" dirty="0">
                <a:solidFill>
                  <a:schemeClr val="tx1"/>
                </a:solidFill>
                <a:latin typeface="Meiryo UI" panose="020B0604030504040204" pitchFamily="50" charset="-128"/>
                <a:ea typeface="Meiryo UI" panose="020B0604030504040204" pitchFamily="50" charset="-128"/>
              </a:rPr>
              <a:t>, </a:t>
            </a:r>
            <a:r>
              <a:rPr kumimoji="1" lang="ja-JP" altLang="en-US" sz="800" b="1" dirty="0">
                <a:solidFill>
                  <a:schemeClr val="tx1"/>
                </a:solidFill>
                <a:latin typeface="Meiryo UI" panose="020B0604030504040204" pitchFamily="50" charset="-128"/>
                <a:ea typeface="Meiryo UI" panose="020B0604030504040204" pitchFamily="50" charset="-128"/>
              </a:rPr>
              <a:t>第</a:t>
            </a:r>
            <a:r>
              <a:rPr kumimoji="1" lang="en-US" altLang="ja-JP" sz="800" b="1" dirty="0">
                <a:solidFill>
                  <a:schemeClr val="tx1"/>
                </a:solidFill>
                <a:latin typeface="Meiryo UI" panose="020B0604030504040204" pitchFamily="50" charset="-128"/>
                <a:ea typeface="Meiryo UI" panose="020B0604030504040204" pitchFamily="50" charset="-128"/>
              </a:rPr>
              <a:t>32</a:t>
            </a:r>
            <a:r>
              <a:rPr kumimoji="1" lang="ja-JP" altLang="en-US" sz="800" b="1" dirty="0">
                <a:solidFill>
                  <a:schemeClr val="tx1"/>
                </a:solidFill>
                <a:latin typeface="Meiryo UI" panose="020B0604030504040204" pitchFamily="50" charset="-128"/>
                <a:ea typeface="Meiryo UI" panose="020B0604030504040204" pitchFamily="50" charset="-128"/>
              </a:rPr>
              <a:t>巻</a:t>
            </a:r>
            <a:r>
              <a:rPr kumimoji="1" lang="en-US" altLang="ja-JP" sz="800" b="1" dirty="0">
                <a:solidFill>
                  <a:schemeClr val="tx1"/>
                </a:solidFill>
                <a:latin typeface="Meiryo UI" panose="020B0604030504040204" pitchFamily="50" charset="-128"/>
                <a:ea typeface="Meiryo UI" panose="020B0604030504040204" pitchFamily="50" charset="-128"/>
              </a:rPr>
              <a:t>, pp.649-654, 2026.</a:t>
            </a:r>
            <a:r>
              <a:rPr kumimoji="1" lang="ja-JP" altLang="en-US" sz="800" b="1" dirty="0">
                <a:solidFill>
                  <a:schemeClr val="tx1"/>
                </a:solidFill>
                <a:latin typeface="Meiryo UI" panose="020B0604030504040204" pitchFamily="50" charset="-128"/>
                <a:ea typeface="Meiryo UI" panose="020B0604030504040204" pitchFamily="50" charset="-128"/>
              </a:rPr>
              <a:t> </a:t>
            </a:r>
            <a:endParaRPr lang="ja-JP" altLang="en-US" dirty="0"/>
          </a:p>
        </p:txBody>
      </p:sp>
    </p:spTree>
    <p:extLst>
      <p:ext uri="{BB962C8B-B14F-4D97-AF65-F5344CB8AC3E}">
        <p14:creationId xmlns:p14="http://schemas.microsoft.com/office/powerpoint/2010/main" val="504985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D4654-87A7-DC2E-F1FE-CE76D4C3055C}"/>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CC7DAB5F-B03F-7267-80FA-6C6BE68C5D8B}"/>
              </a:ext>
            </a:extLst>
          </p:cNvPr>
          <p:cNvSpPr/>
          <p:nvPr/>
        </p:nvSpPr>
        <p:spPr>
          <a:xfrm>
            <a:off x="73296" y="67512"/>
            <a:ext cx="8997407" cy="369534"/>
          </a:xfrm>
          <a:prstGeom prst="rect">
            <a:avLst/>
          </a:prstGeom>
          <a:solidFill>
            <a:schemeClr val="accent4">
              <a:lumMod val="20000"/>
              <a:lumOff val="80000"/>
            </a:schemeClr>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kumimoji="1" lang="ja-JP" altLang="en-US" sz="1600" b="1" dirty="0">
                <a:solidFill>
                  <a:srgbClr val="0000FF"/>
                </a:solidFill>
                <a:latin typeface="Meiryo UI" panose="020B0604030504040204" pitchFamily="50" charset="-128"/>
                <a:ea typeface="Meiryo UI" panose="020B0604030504040204" pitchFamily="50" charset="-128"/>
              </a:rPr>
              <a:t>気候変動による流域水資源への影響評価（</a:t>
            </a:r>
            <a:r>
              <a:rPr kumimoji="1" lang="zh-TW" altLang="en-US" sz="1600" b="1" dirty="0">
                <a:solidFill>
                  <a:srgbClr val="0000FF"/>
                </a:solidFill>
                <a:latin typeface="Meiryo UI" panose="020B0604030504040204" pitchFamily="50" charset="-128"/>
                <a:ea typeface="Meiryo UI" panose="020B0604030504040204" pitchFamily="50" charset="-128"/>
              </a:rPr>
              <a:t>重信川水系（愛媛県松山市）</a:t>
            </a:r>
            <a:r>
              <a:rPr kumimoji="1" lang="ja-JP" altLang="en-US" sz="1600" b="1" dirty="0">
                <a:solidFill>
                  <a:srgbClr val="0000FF"/>
                </a:solidFill>
                <a:latin typeface="Meiryo UI" panose="020B0604030504040204" pitchFamily="50" charset="-128"/>
                <a:ea typeface="Meiryo UI" panose="020B0604030504040204" pitchFamily="50" charset="-128"/>
              </a:rPr>
              <a:t>）</a:t>
            </a:r>
          </a:p>
        </p:txBody>
      </p:sp>
      <p:sp>
        <p:nvSpPr>
          <p:cNvPr id="7" name="正方形/長方形 6">
            <a:extLst>
              <a:ext uri="{FF2B5EF4-FFF2-40B4-BE49-F238E27FC236}">
                <a16:creationId xmlns:a16="http://schemas.microsoft.com/office/drawing/2014/main" id="{A8E9A8B6-DB35-D3F7-2F40-4D6BC0482AE5}"/>
              </a:ext>
            </a:extLst>
          </p:cNvPr>
          <p:cNvSpPr/>
          <p:nvPr/>
        </p:nvSpPr>
        <p:spPr>
          <a:xfrm>
            <a:off x="103465" y="475924"/>
            <a:ext cx="8937067" cy="584775"/>
          </a:xfrm>
          <a:prstGeom prst="rect">
            <a:avLst/>
          </a:prstGeom>
          <a:ln w="6350">
            <a:solidFill>
              <a:srgbClr val="000000"/>
            </a:solidFill>
          </a:ln>
        </p:spPr>
        <p:txBody>
          <a:bodyPr wrap="square" lIns="91440" tIns="45720" rIns="91440" bIns="45720" anchor="t">
            <a:spAutoFit/>
          </a:bodyPr>
          <a:lstStyle/>
          <a:p>
            <a:pPr marL="182563" lvl="0" indent="-182563" defTabSz="538764">
              <a:defRPr/>
            </a:pPr>
            <a:r>
              <a:rPr lang="ja-JP" altLang="en-US" sz="1600" kern="0" dirty="0">
                <a:solidFill>
                  <a:srgbClr val="000000"/>
                </a:solidFill>
                <a:latin typeface="Meiryo UI" panose="020B0604030504040204" pitchFamily="50" charset="-128"/>
                <a:ea typeface="Meiryo UI" panose="020B0604030504040204" pitchFamily="50" charset="-128"/>
              </a:rPr>
              <a:t>○気候変動を踏まえた</a:t>
            </a:r>
            <a:r>
              <a:rPr lang="ja-JP" altLang="en-US" sz="1600" kern="0" dirty="0">
                <a:solidFill>
                  <a:srgbClr val="0000FF"/>
                </a:solidFill>
                <a:latin typeface="Meiryo UI" panose="020B0604030504040204" pitchFamily="50" charset="-128"/>
                <a:ea typeface="Meiryo UI" panose="020B0604030504040204" pitchFamily="50" charset="-128"/>
              </a:rPr>
              <a:t>流域総合水管理</a:t>
            </a:r>
            <a:r>
              <a:rPr lang="ja-JP" altLang="en-US" sz="1600" kern="0" dirty="0">
                <a:solidFill>
                  <a:srgbClr val="000000"/>
                </a:solidFill>
                <a:latin typeface="Meiryo UI" panose="020B0604030504040204" pitchFamily="50" charset="-128"/>
                <a:ea typeface="Meiryo UI" panose="020B0604030504040204" pitchFamily="50" charset="-128"/>
              </a:rPr>
              <a:t>の基礎資料とするため、</a:t>
            </a:r>
            <a:r>
              <a:rPr lang="ja-JP" altLang="en-US" sz="1600" kern="0" dirty="0">
                <a:solidFill>
                  <a:srgbClr val="0000FF"/>
                </a:solidFill>
                <a:latin typeface="Meiryo UI" panose="020B0604030504040204" pitchFamily="50" charset="-128"/>
                <a:ea typeface="Meiryo UI" panose="020B0604030504040204" pitchFamily="50" charset="-128"/>
              </a:rPr>
              <a:t>重信川水系（愛媛県松山市）</a:t>
            </a:r>
            <a:r>
              <a:rPr lang="ja-JP" altLang="en-US" sz="1600" kern="0" dirty="0">
                <a:solidFill>
                  <a:srgbClr val="000000"/>
                </a:solidFill>
                <a:latin typeface="Meiryo UI" panose="020B0604030504040204" pitchFamily="50" charset="-128"/>
                <a:ea typeface="Meiryo UI" panose="020B0604030504040204" pitchFamily="50" charset="-128"/>
              </a:rPr>
              <a:t>を対象に、気候変動の影響</a:t>
            </a:r>
            <a:r>
              <a:rPr lang="en-US" altLang="ja-JP" sz="1600" kern="0" baseline="30000" dirty="0">
                <a:solidFill>
                  <a:srgbClr val="000000"/>
                </a:solidFill>
                <a:latin typeface="Meiryo UI" panose="020B0604030504040204" pitchFamily="50" charset="-128"/>
                <a:ea typeface="Meiryo UI" panose="020B0604030504040204" pitchFamily="50" charset="-128"/>
              </a:rPr>
              <a:t>※1</a:t>
            </a:r>
            <a:r>
              <a:rPr lang="ja-JP" altLang="en-US" sz="1600" kern="0" dirty="0">
                <a:solidFill>
                  <a:srgbClr val="000000"/>
                </a:solidFill>
                <a:latin typeface="Meiryo UI" panose="020B0604030504040204" pitchFamily="50" charset="-128"/>
                <a:ea typeface="Meiryo UI" panose="020B0604030504040204" pitchFamily="50" charset="-128"/>
              </a:rPr>
              <a:t>を踏まえた</a:t>
            </a:r>
            <a:r>
              <a:rPr lang="ja-JP" altLang="en-US" sz="1600" kern="0" dirty="0">
                <a:solidFill>
                  <a:srgbClr val="000000"/>
                </a:solidFill>
                <a:highlight>
                  <a:srgbClr val="FFFF00"/>
                </a:highlight>
                <a:latin typeface="Meiryo UI" panose="020B0604030504040204" pitchFamily="50" charset="-128"/>
                <a:ea typeface="Meiryo UI" panose="020B0604030504040204" pitchFamily="50" charset="-128"/>
              </a:rPr>
              <a:t>気象データ</a:t>
            </a:r>
            <a:r>
              <a:rPr lang="en-US" altLang="ja-JP" sz="1600" kern="0" baseline="30000" dirty="0">
                <a:solidFill>
                  <a:srgbClr val="000000"/>
                </a:solidFill>
                <a:latin typeface="Meiryo UI" panose="020B0604030504040204" pitchFamily="50" charset="-128"/>
                <a:ea typeface="Meiryo UI" panose="020B0604030504040204" pitchFamily="50" charset="-128"/>
              </a:rPr>
              <a:t>※2</a:t>
            </a:r>
            <a:r>
              <a:rPr lang="ja-JP" altLang="en-US" sz="1600" kern="0" dirty="0">
                <a:solidFill>
                  <a:srgbClr val="000000"/>
                </a:solidFill>
                <a:latin typeface="Meiryo UI" panose="020B0604030504040204" pitchFamily="50" charset="-128"/>
                <a:ea typeface="Meiryo UI" panose="020B0604030504040204" pitchFamily="50" charset="-128"/>
              </a:rPr>
              <a:t>・</a:t>
            </a:r>
            <a:r>
              <a:rPr lang="ja-JP" altLang="en-US" sz="1600" kern="0" dirty="0">
                <a:solidFill>
                  <a:srgbClr val="000000"/>
                </a:solidFill>
                <a:highlight>
                  <a:srgbClr val="FFFF00"/>
                </a:highlight>
                <a:latin typeface="Meiryo UI" panose="020B0604030504040204" pitchFamily="50" charset="-128"/>
                <a:ea typeface="Meiryo UI" panose="020B0604030504040204" pitchFamily="50" charset="-128"/>
              </a:rPr>
              <a:t>河川流量</a:t>
            </a:r>
            <a:r>
              <a:rPr lang="en-US" altLang="ja-JP" sz="1600" kern="0" baseline="30000" dirty="0">
                <a:solidFill>
                  <a:srgbClr val="000000"/>
                </a:solidFill>
                <a:latin typeface="Meiryo UI" panose="020B0604030504040204" pitchFamily="50" charset="-128"/>
                <a:ea typeface="Meiryo UI" panose="020B0604030504040204" pitchFamily="50" charset="-128"/>
              </a:rPr>
              <a:t>※3</a:t>
            </a:r>
            <a:r>
              <a:rPr lang="ja-JP" altLang="en-US" sz="1600" kern="0" baseline="30000" dirty="0">
                <a:solidFill>
                  <a:srgbClr val="000000"/>
                </a:solidFill>
                <a:latin typeface="Meiryo UI" panose="020B0604030504040204" pitchFamily="50" charset="-128"/>
                <a:ea typeface="Meiryo UI" panose="020B0604030504040204" pitchFamily="50" charset="-128"/>
              </a:rPr>
              <a:t>・</a:t>
            </a:r>
            <a:r>
              <a:rPr lang="ja-JP" altLang="en-US" sz="1600" kern="0" dirty="0">
                <a:solidFill>
                  <a:srgbClr val="000000"/>
                </a:solidFill>
                <a:highlight>
                  <a:srgbClr val="FFFF00"/>
                </a:highlight>
                <a:latin typeface="Meiryo UI" panose="020B0604030504040204" pitchFamily="50" charset="-128"/>
                <a:ea typeface="Meiryo UI" panose="020B0604030504040204" pitchFamily="50" charset="-128"/>
              </a:rPr>
              <a:t>地下水位</a:t>
            </a:r>
            <a:r>
              <a:rPr lang="en-US" altLang="ja-JP" sz="1600" kern="0" baseline="30000" dirty="0">
                <a:solidFill>
                  <a:srgbClr val="000000"/>
                </a:solidFill>
                <a:latin typeface="Meiryo UI" panose="020B0604030504040204" pitchFamily="50" charset="-128"/>
                <a:ea typeface="Meiryo UI" panose="020B0604030504040204" pitchFamily="50" charset="-128"/>
              </a:rPr>
              <a:t>※4</a:t>
            </a:r>
            <a:r>
              <a:rPr lang="ja-JP" altLang="en-US" sz="1600" kern="0" dirty="0">
                <a:solidFill>
                  <a:srgbClr val="000000"/>
                </a:solidFill>
                <a:latin typeface="Meiryo UI" panose="020B0604030504040204" pitchFamily="50" charset="-128"/>
                <a:ea typeface="Meiryo UI" panose="020B0604030504040204" pitchFamily="50" charset="-128"/>
              </a:rPr>
              <a:t>を計算した。</a:t>
            </a:r>
            <a:endParaRPr lang="en-US" altLang="ja-JP" sz="1600" kern="0" dirty="0">
              <a:solidFill>
                <a:srgbClr val="000000"/>
              </a:solidFill>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7627CE6A-CDA8-B391-B090-0362582ED2E0}"/>
              </a:ext>
            </a:extLst>
          </p:cNvPr>
          <p:cNvGrpSpPr/>
          <p:nvPr/>
        </p:nvGrpSpPr>
        <p:grpSpPr>
          <a:xfrm>
            <a:off x="47882" y="1401561"/>
            <a:ext cx="8967963" cy="2880000"/>
            <a:chOff x="20607" y="1825443"/>
            <a:chExt cx="8967963" cy="3513584"/>
          </a:xfrm>
        </p:grpSpPr>
        <p:pic>
          <p:nvPicPr>
            <p:cNvPr id="3" name="図 2">
              <a:extLst>
                <a:ext uri="{FF2B5EF4-FFF2-40B4-BE49-F238E27FC236}">
                  <a16:creationId xmlns:a16="http://schemas.microsoft.com/office/drawing/2014/main" id="{73BCF748-432B-65B5-EC69-17FBEDEED21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48570" y="2136289"/>
              <a:ext cx="8640000" cy="3008894"/>
            </a:xfrm>
            <a:prstGeom prst="rect">
              <a:avLst/>
            </a:prstGeom>
          </p:spPr>
        </p:pic>
        <p:grpSp>
          <p:nvGrpSpPr>
            <p:cNvPr id="4" name="グループ化 3">
              <a:extLst>
                <a:ext uri="{FF2B5EF4-FFF2-40B4-BE49-F238E27FC236}">
                  <a16:creationId xmlns:a16="http://schemas.microsoft.com/office/drawing/2014/main" id="{868C616A-9821-4B59-148B-C8EA5C60A654}"/>
                </a:ext>
              </a:extLst>
            </p:cNvPr>
            <p:cNvGrpSpPr/>
            <p:nvPr/>
          </p:nvGrpSpPr>
          <p:grpSpPr>
            <a:xfrm>
              <a:off x="20607" y="1825443"/>
              <a:ext cx="8943611" cy="3513584"/>
              <a:chOff x="20607" y="1825443"/>
              <a:chExt cx="8943611" cy="3513584"/>
            </a:xfrm>
          </p:grpSpPr>
          <p:grpSp>
            <p:nvGrpSpPr>
              <p:cNvPr id="5" name="グループ化 4">
                <a:extLst>
                  <a:ext uri="{FF2B5EF4-FFF2-40B4-BE49-F238E27FC236}">
                    <a16:creationId xmlns:a16="http://schemas.microsoft.com/office/drawing/2014/main" id="{BC9D3FB6-FE32-979C-53B5-1849EB53641D}"/>
                  </a:ext>
                </a:extLst>
              </p:cNvPr>
              <p:cNvGrpSpPr/>
              <p:nvPr/>
            </p:nvGrpSpPr>
            <p:grpSpPr>
              <a:xfrm>
                <a:off x="20607" y="1825443"/>
                <a:ext cx="8913634" cy="3513584"/>
                <a:chOff x="20607" y="1825443"/>
                <a:chExt cx="8913634" cy="3513584"/>
              </a:xfrm>
            </p:grpSpPr>
            <p:pic>
              <p:nvPicPr>
                <p:cNvPr id="14" name="図 13">
                  <a:extLst>
                    <a:ext uri="{FF2B5EF4-FFF2-40B4-BE49-F238E27FC236}">
                      <a16:creationId xmlns:a16="http://schemas.microsoft.com/office/drawing/2014/main" id="{33349DD5-2E34-0AFE-9CC6-D914EC52A2B8}"/>
                    </a:ext>
                  </a:extLst>
                </p:cNvPr>
                <p:cNvPicPr>
                  <a:picLocks noChangeAspect="1"/>
                </p:cNvPicPr>
                <p:nvPr/>
              </p:nvPicPr>
              <p:blipFill>
                <a:blip r:embed="rId4"/>
                <a:srcRect l="-288" r="93362" b="92183"/>
                <a:stretch>
                  <a:fillRect/>
                </a:stretch>
              </p:blipFill>
              <p:spPr>
                <a:xfrm>
                  <a:off x="133577" y="3639823"/>
                  <a:ext cx="214993" cy="169277"/>
                </a:xfrm>
                <a:prstGeom prst="rect">
                  <a:avLst/>
                </a:prstGeom>
              </p:spPr>
            </p:pic>
            <p:sp>
              <p:nvSpPr>
                <p:cNvPr id="15" name="テキスト ボックス 14">
                  <a:extLst>
                    <a:ext uri="{FF2B5EF4-FFF2-40B4-BE49-F238E27FC236}">
                      <a16:creationId xmlns:a16="http://schemas.microsoft.com/office/drawing/2014/main" id="{4AFF4FA2-B9EC-5186-B4BE-2E9A02388A0B}"/>
                    </a:ext>
                  </a:extLst>
                </p:cNvPr>
                <p:cNvSpPr txBox="1"/>
                <p:nvPr/>
              </p:nvSpPr>
              <p:spPr>
                <a:xfrm>
                  <a:off x="8173213" y="2197056"/>
                  <a:ext cx="761028" cy="563229"/>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9535BC9-8494-C479-7308-55C9E39306B4}"/>
                    </a:ext>
                  </a:extLst>
                </p:cNvPr>
                <p:cNvPicPr>
                  <a:picLocks noChangeAspect="1"/>
                </p:cNvPicPr>
                <p:nvPr/>
              </p:nvPicPr>
              <p:blipFill>
                <a:blip r:embed="rId5"/>
                <a:srcRect l="13564" t="83335" r="79327" b="1613"/>
                <a:stretch>
                  <a:fillRect/>
                </a:stretch>
              </p:blipFill>
              <p:spPr>
                <a:xfrm>
                  <a:off x="341993" y="5176242"/>
                  <a:ext cx="256265" cy="162785"/>
                </a:xfrm>
                <a:prstGeom prst="rect">
                  <a:avLst/>
                </a:prstGeom>
              </p:spPr>
            </p:pic>
            <p:pic>
              <p:nvPicPr>
                <p:cNvPr id="17" name="図 16">
                  <a:extLst>
                    <a:ext uri="{FF2B5EF4-FFF2-40B4-BE49-F238E27FC236}">
                      <a16:creationId xmlns:a16="http://schemas.microsoft.com/office/drawing/2014/main" id="{69894CB1-E4C4-9682-11B0-F9478ADDF911}"/>
                    </a:ext>
                  </a:extLst>
                </p:cNvPr>
                <p:cNvPicPr>
                  <a:picLocks noChangeAspect="1"/>
                </p:cNvPicPr>
                <p:nvPr/>
              </p:nvPicPr>
              <p:blipFill>
                <a:blip r:embed="rId5"/>
                <a:srcRect l="83854" t="82868" r="6501" b="2819"/>
                <a:stretch>
                  <a:fillRect/>
                </a:stretch>
              </p:blipFill>
              <p:spPr>
                <a:xfrm>
                  <a:off x="2795588" y="5162339"/>
                  <a:ext cx="347662" cy="154782"/>
                </a:xfrm>
                <a:prstGeom prst="rect">
                  <a:avLst/>
                </a:prstGeom>
              </p:spPr>
            </p:pic>
            <p:pic>
              <p:nvPicPr>
                <p:cNvPr id="18" name="図 17">
                  <a:extLst>
                    <a:ext uri="{FF2B5EF4-FFF2-40B4-BE49-F238E27FC236}">
                      <a16:creationId xmlns:a16="http://schemas.microsoft.com/office/drawing/2014/main" id="{503DA4C6-C158-847A-8F81-F2DFC91FFDBB}"/>
                    </a:ext>
                  </a:extLst>
                </p:cNvPr>
                <p:cNvPicPr>
                  <a:picLocks noChangeAspect="1"/>
                </p:cNvPicPr>
                <p:nvPr/>
              </p:nvPicPr>
              <p:blipFill>
                <a:blip r:embed="rId5"/>
                <a:srcRect l="25522" t="83334" r="67079" b="2574"/>
                <a:stretch>
                  <a:fillRect/>
                </a:stretch>
              </p:blipFill>
              <p:spPr>
                <a:xfrm>
                  <a:off x="699376" y="5172436"/>
                  <a:ext cx="266700" cy="152400"/>
                </a:xfrm>
                <a:prstGeom prst="rect">
                  <a:avLst/>
                </a:prstGeom>
              </p:spPr>
            </p:pic>
            <p:pic>
              <p:nvPicPr>
                <p:cNvPr id="19" name="図 18">
                  <a:extLst>
                    <a:ext uri="{FF2B5EF4-FFF2-40B4-BE49-F238E27FC236}">
                      <a16:creationId xmlns:a16="http://schemas.microsoft.com/office/drawing/2014/main" id="{964C69B5-1E91-7427-C645-7DC4E46C2854}"/>
                    </a:ext>
                  </a:extLst>
                </p:cNvPr>
                <p:cNvPicPr>
                  <a:picLocks noChangeAspect="1"/>
                </p:cNvPicPr>
                <p:nvPr/>
              </p:nvPicPr>
              <p:blipFill>
                <a:blip r:embed="rId5"/>
                <a:srcRect l="45208" t="83334" r="47658" b="1944"/>
                <a:stretch>
                  <a:fillRect/>
                </a:stretch>
              </p:blipFill>
              <p:spPr>
                <a:xfrm>
                  <a:off x="1381125" y="5173469"/>
                  <a:ext cx="257175" cy="159208"/>
                </a:xfrm>
                <a:prstGeom prst="rect">
                  <a:avLst/>
                </a:prstGeom>
              </p:spPr>
            </p:pic>
            <p:pic>
              <p:nvPicPr>
                <p:cNvPr id="20" name="図 19">
                  <a:extLst>
                    <a:ext uri="{FF2B5EF4-FFF2-40B4-BE49-F238E27FC236}">
                      <a16:creationId xmlns:a16="http://schemas.microsoft.com/office/drawing/2014/main" id="{54D471B3-758C-199A-6A27-E2B52D3AAF73}"/>
                    </a:ext>
                  </a:extLst>
                </p:cNvPr>
                <p:cNvPicPr>
                  <a:picLocks noChangeAspect="1"/>
                </p:cNvPicPr>
                <p:nvPr/>
              </p:nvPicPr>
              <p:blipFill>
                <a:blip r:embed="rId5"/>
                <a:srcRect l="65024" t="83334" r="26124" b="1944"/>
                <a:stretch>
                  <a:fillRect/>
                </a:stretch>
              </p:blipFill>
              <p:spPr>
                <a:xfrm>
                  <a:off x="2107237" y="5173469"/>
                  <a:ext cx="319089" cy="159208"/>
                </a:xfrm>
                <a:prstGeom prst="rect">
                  <a:avLst/>
                </a:prstGeom>
              </p:spPr>
            </p:pic>
            <p:pic>
              <p:nvPicPr>
                <p:cNvPr id="21" name="図 20">
                  <a:extLst>
                    <a:ext uri="{FF2B5EF4-FFF2-40B4-BE49-F238E27FC236}">
                      <a16:creationId xmlns:a16="http://schemas.microsoft.com/office/drawing/2014/main" id="{AB60ADDF-C718-58B8-305D-2F0A9C6AACCB}"/>
                    </a:ext>
                  </a:extLst>
                </p:cNvPr>
                <p:cNvPicPr>
                  <a:picLocks noChangeAspect="1"/>
                </p:cNvPicPr>
                <p:nvPr/>
              </p:nvPicPr>
              <p:blipFill>
                <a:blip r:embed="rId5"/>
                <a:srcRect l="13564" t="83335" r="79327" b="1613"/>
                <a:stretch>
                  <a:fillRect/>
                </a:stretch>
              </p:blipFill>
              <p:spPr>
                <a:xfrm>
                  <a:off x="3199495" y="5172274"/>
                  <a:ext cx="256265" cy="162785"/>
                </a:xfrm>
                <a:prstGeom prst="rect">
                  <a:avLst/>
                </a:prstGeom>
              </p:spPr>
            </p:pic>
            <p:pic>
              <p:nvPicPr>
                <p:cNvPr id="22" name="図 21">
                  <a:extLst>
                    <a:ext uri="{FF2B5EF4-FFF2-40B4-BE49-F238E27FC236}">
                      <a16:creationId xmlns:a16="http://schemas.microsoft.com/office/drawing/2014/main" id="{3A69ED07-6F6C-C714-37F5-C340B46A1A8A}"/>
                    </a:ext>
                  </a:extLst>
                </p:cNvPr>
                <p:cNvPicPr>
                  <a:picLocks noChangeAspect="1"/>
                </p:cNvPicPr>
                <p:nvPr/>
              </p:nvPicPr>
              <p:blipFill>
                <a:blip r:embed="rId5"/>
                <a:srcRect l="83854" t="82868" r="6501" b="2819"/>
                <a:stretch>
                  <a:fillRect/>
                </a:stretch>
              </p:blipFill>
              <p:spPr>
                <a:xfrm>
                  <a:off x="5653090" y="5154561"/>
                  <a:ext cx="347662" cy="154782"/>
                </a:xfrm>
                <a:prstGeom prst="rect">
                  <a:avLst/>
                </a:prstGeom>
              </p:spPr>
            </p:pic>
            <p:pic>
              <p:nvPicPr>
                <p:cNvPr id="23" name="図 22">
                  <a:extLst>
                    <a:ext uri="{FF2B5EF4-FFF2-40B4-BE49-F238E27FC236}">
                      <a16:creationId xmlns:a16="http://schemas.microsoft.com/office/drawing/2014/main" id="{B64268E7-5A49-FD82-3A90-8DFBE549A473}"/>
                    </a:ext>
                  </a:extLst>
                </p:cNvPr>
                <p:cNvPicPr>
                  <a:picLocks noChangeAspect="1"/>
                </p:cNvPicPr>
                <p:nvPr/>
              </p:nvPicPr>
              <p:blipFill>
                <a:blip r:embed="rId5"/>
                <a:srcRect l="25522" t="83334" r="67079" b="2574"/>
                <a:stretch>
                  <a:fillRect/>
                </a:stretch>
              </p:blipFill>
              <p:spPr>
                <a:xfrm>
                  <a:off x="3556878" y="5164658"/>
                  <a:ext cx="266700" cy="152400"/>
                </a:xfrm>
                <a:prstGeom prst="rect">
                  <a:avLst/>
                </a:prstGeom>
              </p:spPr>
            </p:pic>
            <p:pic>
              <p:nvPicPr>
                <p:cNvPr id="24" name="図 23">
                  <a:extLst>
                    <a:ext uri="{FF2B5EF4-FFF2-40B4-BE49-F238E27FC236}">
                      <a16:creationId xmlns:a16="http://schemas.microsoft.com/office/drawing/2014/main" id="{25F722D4-4FC2-0865-A7AB-0F7E1CC9B694}"/>
                    </a:ext>
                  </a:extLst>
                </p:cNvPr>
                <p:cNvPicPr>
                  <a:picLocks noChangeAspect="1"/>
                </p:cNvPicPr>
                <p:nvPr/>
              </p:nvPicPr>
              <p:blipFill>
                <a:blip r:embed="rId5"/>
                <a:srcRect l="45208" t="83334" r="47658" b="1944"/>
                <a:stretch>
                  <a:fillRect/>
                </a:stretch>
              </p:blipFill>
              <p:spPr>
                <a:xfrm>
                  <a:off x="4238627" y="5165691"/>
                  <a:ext cx="257175" cy="159208"/>
                </a:xfrm>
                <a:prstGeom prst="rect">
                  <a:avLst/>
                </a:prstGeom>
              </p:spPr>
            </p:pic>
            <p:pic>
              <p:nvPicPr>
                <p:cNvPr id="25" name="図 24">
                  <a:extLst>
                    <a:ext uri="{FF2B5EF4-FFF2-40B4-BE49-F238E27FC236}">
                      <a16:creationId xmlns:a16="http://schemas.microsoft.com/office/drawing/2014/main" id="{5ED86B44-AF67-52D9-756E-3ADC8C60D8A9}"/>
                    </a:ext>
                  </a:extLst>
                </p:cNvPr>
                <p:cNvPicPr>
                  <a:picLocks noChangeAspect="1"/>
                </p:cNvPicPr>
                <p:nvPr/>
              </p:nvPicPr>
              <p:blipFill>
                <a:blip r:embed="rId5"/>
                <a:srcRect l="65024" t="83334" r="26124" b="1944"/>
                <a:stretch>
                  <a:fillRect/>
                </a:stretch>
              </p:blipFill>
              <p:spPr>
                <a:xfrm>
                  <a:off x="4964739" y="5165691"/>
                  <a:ext cx="319089" cy="159208"/>
                </a:xfrm>
                <a:prstGeom prst="rect">
                  <a:avLst/>
                </a:prstGeom>
              </p:spPr>
            </p:pic>
            <p:pic>
              <p:nvPicPr>
                <p:cNvPr id="26" name="図 25">
                  <a:extLst>
                    <a:ext uri="{FF2B5EF4-FFF2-40B4-BE49-F238E27FC236}">
                      <a16:creationId xmlns:a16="http://schemas.microsoft.com/office/drawing/2014/main" id="{B38ACDCE-2844-61CC-5D8B-218183D3BF1E}"/>
                    </a:ext>
                  </a:extLst>
                </p:cNvPr>
                <p:cNvPicPr>
                  <a:picLocks noChangeAspect="1"/>
                </p:cNvPicPr>
                <p:nvPr/>
              </p:nvPicPr>
              <p:blipFill>
                <a:blip r:embed="rId5"/>
                <a:srcRect l="13564" t="83335" r="79327" b="1613"/>
                <a:stretch>
                  <a:fillRect/>
                </a:stretch>
              </p:blipFill>
              <p:spPr>
                <a:xfrm>
                  <a:off x="6080529" y="5154652"/>
                  <a:ext cx="256265" cy="162785"/>
                </a:xfrm>
                <a:prstGeom prst="rect">
                  <a:avLst/>
                </a:prstGeom>
              </p:spPr>
            </p:pic>
            <p:pic>
              <p:nvPicPr>
                <p:cNvPr id="27" name="図 26">
                  <a:extLst>
                    <a:ext uri="{FF2B5EF4-FFF2-40B4-BE49-F238E27FC236}">
                      <a16:creationId xmlns:a16="http://schemas.microsoft.com/office/drawing/2014/main" id="{55246A54-1DC6-D5C6-0952-789C9E04CB9F}"/>
                    </a:ext>
                  </a:extLst>
                </p:cNvPr>
                <p:cNvPicPr>
                  <a:picLocks noChangeAspect="1"/>
                </p:cNvPicPr>
                <p:nvPr/>
              </p:nvPicPr>
              <p:blipFill>
                <a:blip r:embed="rId5"/>
                <a:srcRect l="83854" t="82868" r="6501" b="2819"/>
                <a:stretch>
                  <a:fillRect/>
                </a:stretch>
              </p:blipFill>
              <p:spPr>
                <a:xfrm>
                  <a:off x="8534124" y="5147099"/>
                  <a:ext cx="347662" cy="154782"/>
                </a:xfrm>
                <a:prstGeom prst="rect">
                  <a:avLst/>
                </a:prstGeom>
              </p:spPr>
            </p:pic>
            <p:pic>
              <p:nvPicPr>
                <p:cNvPr id="28" name="図 27">
                  <a:extLst>
                    <a:ext uri="{FF2B5EF4-FFF2-40B4-BE49-F238E27FC236}">
                      <a16:creationId xmlns:a16="http://schemas.microsoft.com/office/drawing/2014/main" id="{A073457E-228F-DCB4-9A78-15191EB5DB3B}"/>
                    </a:ext>
                  </a:extLst>
                </p:cNvPr>
                <p:cNvPicPr>
                  <a:picLocks noChangeAspect="1"/>
                </p:cNvPicPr>
                <p:nvPr/>
              </p:nvPicPr>
              <p:blipFill>
                <a:blip r:embed="rId5"/>
                <a:srcRect l="25522" t="83334" r="67079" b="2574"/>
                <a:stretch>
                  <a:fillRect/>
                </a:stretch>
              </p:blipFill>
              <p:spPr>
                <a:xfrm>
                  <a:off x="6437912" y="5157196"/>
                  <a:ext cx="266700" cy="152400"/>
                </a:xfrm>
                <a:prstGeom prst="rect">
                  <a:avLst/>
                </a:prstGeom>
              </p:spPr>
            </p:pic>
            <p:pic>
              <p:nvPicPr>
                <p:cNvPr id="29" name="図 28">
                  <a:extLst>
                    <a:ext uri="{FF2B5EF4-FFF2-40B4-BE49-F238E27FC236}">
                      <a16:creationId xmlns:a16="http://schemas.microsoft.com/office/drawing/2014/main" id="{80819168-4B5C-5B6A-97F8-16074601710B}"/>
                    </a:ext>
                  </a:extLst>
                </p:cNvPr>
                <p:cNvPicPr>
                  <a:picLocks noChangeAspect="1"/>
                </p:cNvPicPr>
                <p:nvPr/>
              </p:nvPicPr>
              <p:blipFill>
                <a:blip r:embed="rId5"/>
                <a:srcRect l="45208" t="83334" r="47658" b="1944"/>
                <a:stretch>
                  <a:fillRect/>
                </a:stretch>
              </p:blipFill>
              <p:spPr>
                <a:xfrm>
                  <a:off x="7119661" y="5158229"/>
                  <a:ext cx="257175" cy="159208"/>
                </a:xfrm>
                <a:prstGeom prst="rect">
                  <a:avLst/>
                </a:prstGeom>
              </p:spPr>
            </p:pic>
            <p:pic>
              <p:nvPicPr>
                <p:cNvPr id="30" name="図 29">
                  <a:extLst>
                    <a:ext uri="{FF2B5EF4-FFF2-40B4-BE49-F238E27FC236}">
                      <a16:creationId xmlns:a16="http://schemas.microsoft.com/office/drawing/2014/main" id="{A3B70C3F-CAB9-9C4A-4FB3-384B042C5A60}"/>
                    </a:ext>
                  </a:extLst>
                </p:cNvPr>
                <p:cNvPicPr>
                  <a:picLocks noChangeAspect="1"/>
                </p:cNvPicPr>
                <p:nvPr/>
              </p:nvPicPr>
              <p:blipFill>
                <a:blip r:embed="rId5"/>
                <a:srcRect l="65024" t="83334" r="26124" b="1944"/>
                <a:stretch>
                  <a:fillRect/>
                </a:stretch>
              </p:blipFill>
              <p:spPr>
                <a:xfrm>
                  <a:off x="7845773" y="5158229"/>
                  <a:ext cx="319089" cy="159208"/>
                </a:xfrm>
                <a:prstGeom prst="rect">
                  <a:avLst/>
                </a:prstGeom>
              </p:spPr>
            </p:pic>
            <p:pic>
              <p:nvPicPr>
                <p:cNvPr id="31" name="図 30">
                  <a:extLst>
                    <a:ext uri="{FF2B5EF4-FFF2-40B4-BE49-F238E27FC236}">
                      <a16:creationId xmlns:a16="http://schemas.microsoft.com/office/drawing/2014/main" id="{52737CB1-8086-4F71-D66B-0B3488B3DBD5}"/>
                    </a:ext>
                  </a:extLst>
                </p:cNvPr>
                <p:cNvPicPr>
                  <a:picLocks noChangeAspect="1"/>
                </p:cNvPicPr>
                <p:nvPr/>
              </p:nvPicPr>
              <p:blipFill>
                <a:blip r:embed="rId4"/>
                <a:srcRect l="-288" t="39884" r="93639" b="43809"/>
                <a:stretch>
                  <a:fillRect/>
                </a:stretch>
              </p:blipFill>
              <p:spPr>
                <a:xfrm>
                  <a:off x="121004" y="4267200"/>
                  <a:ext cx="206429" cy="353140"/>
                </a:xfrm>
                <a:prstGeom prst="rect">
                  <a:avLst/>
                </a:prstGeom>
              </p:spPr>
            </p:pic>
            <p:pic>
              <p:nvPicPr>
                <p:cNvPr id="32" name="図 31">
                  <a:extLst>
                    <a:ext uri="{FF2B5EF4-FFF2-40B4-BE49-F238E27FC236}">
                      <a16:creationId xmlns:a16="http://schemas.microsoft.com/office/drawing/2014/main" id="{6AC153DB-2838-8771-4F3D-7F16F6ABCCCA}"/>
                    </a:ext>
                  </a:extLst>
                </p:cNvPr>
                <p:cNvPicPr>
                  <a:picLocks noChangeAspect="1"/>
                </p:cNvPicPr>
                <p:nvPr/>
              </p:nvPicPr>
              <p:blipFill>
                <a:blip r:embed="rId4"/>
                <a:srcRect l="-288" t="84105" r="93562" b="5004"/>
                <a:stretch>
                  <a:fillRect/>
                </a:stretch>
              </p:blipFill>
              <p:spPr>
                <a:xfrm>
                  <a:off x="133193" y="4988640"/>
                  <a:ext cx="208800" cy="235850"/>
                </a:xfrm>
                <a:prstGeom prst="rect">
                  <a:avLst/>
                </a:prstGeom>
              </p:spPr>
            </p:pic>
            <p:pic>
              <p:nvPicPr>
                <p:cNvPr id="33" name="図 32">
                  <a:extLst>
                    <a:ext uri="{FF2B5EF4-FFF2-40B4-BE49-F238E27FC236}">
                      <a16:creationId xmlns:a16="http://schemas.microsoft.com/office/drawing/2014/main" id="{80F0CDC9-1AF0-62CA-1C38-9EF52C7B73DB}"/>
                    </a:ext>
                  </a:extLst>
                </p:cNvPr>
                <p:cNvPicPr>
                  <a:picLocks noChangeAspect="1"/>
                </p:cNvPicPr>
                <p:nvPr/>
              </p:nvPicPr>
              <p:blipFill>
                <a:blip r:embed="rId4"/>
                <a:srcRect l="-288" r="93362" b="92183"/>
                <a:stretch>
                  <a:fillRect/>
                </a:stretch>
              </p:blipFill>
              <p:spPr>
                <a:xfrm>
                  <a:off x="137794" y="2053241"/>
                  <a:ext cx="214993" cy="169277"/>
                </a:xfrm>
                <a:prstGeom prst="rect">
                  <a:avLst/>
                </a:prstGeom>
              </p:spPr>
            </p:pic>
            <p:pic>
              <p:nvPicPr>
                <p:cNvPr id="34" name="図 33">
                  <a:extLst>
                    <a:ext uri="{FF2B5EF4-FFF2-40B4-BE49-F238E27FC236}">
                      <a16:creationId xmlns:a16="http://schemas.microsoft.com/office/drawing/2014/main" id="{BFDBCF70-D6B7-FAFE-2E0D-2E807C88E464}"/>
                    </a:ext>
                  </a:extLst>
                </p:cNvPr>
                <p:cNvPicPr>
                  <a:picLocks noChangeAspect="1"/>
                </p:cNvPicPr>
                <p:nvPr/>
              </p:nvPicPr>
              <p:blipFill>
                <a:blip r:embed="rId4"/>
                <a:srcRect l="-288" t="39884" r="93639" b="43809"/>
                <a:stretch>
                  <a:fillRect/>
                </a:stretch>
              </p:blipFill>
              <p:spPr>
                <a:xfrm>
                  <a:off x="125221" y="2680618"/>
                  <a:ext cx="206429" cy="353140"/>
                </a:xfrm>
                <a:prstGeom prst="rect">
                  <a:avLst/>
                </a:prstGeom>
              </p:spPr>
            </p:pic>
            <p:pic>
              <p:nvPicPr>
                <p:cNvPr id="35" name="図 34">
                  <a:extLst>
                    <a:ext uri="{FF2B5EF4-FFF2-40B4-BE49-F238E27FC236}">
                      <a16:creationId xmlns:a16="http://schemas.microsoft.com/office/drawing/2014/main" id="{879DD81F-6099-236C-7E39-D079518EBB11}"/>
                    </a:ext>
                  </a:extLst>
                </p:cNvPr>
                <p:cNvPicPr>
                  <a:picLocks noChangeAspect="1"/>
                </p:cNvPicPr>
                <p:nvPr/>
              </p:nvPicPr>
              <p:blipFill>
                <a:blip r:embed="rId4"/>
                <a:srcRect l="-288" t="84105" r="93562" b="5004"/>
                <a:stretch>
                  <a:fillRect/>
                </a:stretch>
              </p:blipFill>
              <p:spPr>
                <a:xfrm>
                  <a:off x="137410" y="3402058"/>
                  <a:ext cx="208800" cy="235850"/>
                </a:xfrm>
                <a:prstGeom prst="rect">
                  <a:avLst/>
                </a:prstGeom>
              </p:spPr>
            </p:pic>
            <p:sp>
              <p:nvSpPr>
                <p:cNvPr id="36" name="テキスト ボックス 35">
                  <a:extLst>
                    <a:ext uri="{FF2B5EF4-FFF2-40B4-BE49-F238E27FC236}">
                      <a16:creationId xmlns:a16="http://schemas.microsoft.com/office/drawing/2014/main" id="{66176F70-F4EF-D07E-8C8F-B36A87D71227}"/>
                    </a:ext>
                  </a:extLst>
                </p:cNvPr>
                <p:cNvSpPr txBox="1"/>
                <p:nvPr/>
              </p:nvSpPr>
              <p:spPr>
                <a:xfrm>
                  <a:off x="1477173" y="2007075"/>
                  <a:ext cx="652872" cy="20651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降水量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230FB0D6-515F-3091-F72F-0D0F035BC7EE}"/>
                    </a:ext>
                  </a:extLst>
                </p:cNvPr>
                <p:cNvSpPr txBox="1"/>
                <p:nvPr/>
              </p:nvSpPr>
              <p:spPr>
                <a:xfrm>
                  <a:off x="4231696" y="2026651"/>
                  <a:ext cx="859550" cy="20651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蒸発散量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29622FC0-EA92-FE89-03E8-ED50E296E1C4}"/>
                    </a:ext>
                  </a:extLst>
                </p:cNvPr>
                <p:cNvSpPr txBox="1"/>
                <p:nvPr/>
              </p:nvSpPr>
              <p:spPr>
                <a:xfrm>
                  <a:off x="7326678" y="2023626"/>
                  <a:ext cx="585382" cy="20651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降雨量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39" name="テキスト ボックス 38">
                  <a:extLst>
                    <a:ext uri="{FF2B5EF4-FFF2-40B4-BE49-F238E27FC236}">
                      <a16:creationId xmlns:a16="http://schemas.microsoft.com/office/drawing/2014/main" id="{B2E088DF-223F-A898-E0A4-421C8BF7B82B}"/>
                    </a:ext>
                  </a:extLst>
                </p:cNvPr>
                <p:cNvSpPr txBox="1"/>
                <p:nvPr/>
              </p:nvSpPr>
              <p:spPr>
                <a:xfrm>
                  <a:off x="1370104" y="3602582"/>
                  <a:ext cx="737133" cy="20651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降雪水量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40" name="テキスト ボックス 39">
                  <a:extLst>
                    <a:ext uri="{FF2B5EF4-FFF2-40B4-BE49-F238E27FC236}">
                      <a16:creationId xmlns:a16="http://schemas.microsoft.com/office/drawing/2014/main" id="{DE6A6470-17F5-B473-F431-56748BC22257}"/>
                    </a:ext>
                  </a:extLst>
                </p:cNvPr>
                <p:cNvSpPr txBox="1"/>
                <p:nvPr/>
              </p:nvSpPr>
              <p:spPr>
                <a:xfrm>
                  <a:off x="4266774" y="3592862"/>
                  <a:ext cx="780271" cy="20651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融雪水量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41" name="テキスト ボックス 40">
                  <a:extLst>
                    <a:ext uri="{FF2B5EF4-FFF2-40B4-BE49-F238E27FC236}">
                      <a16:creationId xmlns:a16="http://schemas.microsoft.com/office/drawing/2014/main" id="{245F7F7F-15C7-5751-DDD8-AD887E59F01F}"/>
                    </a:ext>
                  </a:extLst>
                </p:cNvPr>
                <p:cNvSpPr txBox="1"/>
                <p:nvPr/>
              </p:nvSpPr>
              <p:spPr>
                <a:xfrm>
                  <a:off x="6704613" y="3567278"/>
                  <a:ext cx="1829512" cy="20651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降雨量</a:t>
                  </a:r>
                  <a:r>
                    <a:rPr lang="en-US" altLang="ja-JP" sz="1100" b="1" dirty="0">
                      <a:solidFill>
                        <a:srgbClr val="0000FF"/>
                      </a:solidFill>
                      <a:latin typeface="Meiryo UI" panose="020B0604030504040204" pitchFamily="50" charset="-128"/>
                      <a:ea typeface="Meiryo UI" panose="020B0604030504040204" pitchFamily="50" charset="-128"/>
                    </a:rPr>
                    <a:t>+</a:t>
                  </a:r>
                  <a:r>
                    <a:rPr lang="ja-JP" altLang="en-US" sz="1100" b="1" dirty="0">
                      <a:solidFill>
                        <a:srgbClr val="0000FF"/>
                      </a:solidFill>
                      <a:latin typeface="Meiryo UI" panose="020B0604030504040204" pitchFamily="50" charset="-128"/>
                      <a:ea typeface="Meiryo UI" panose="020B0604030504040204" pitchFamily="50" charset="-128"/>
                    </a:rPr>
                    <a:t>融雪水量</a:t>
                  </a:r>
                  <a:r>
                    <a:rPr lang="en-US" altLang="ja-JP" sz="1100" b="1" dirty="0">
                      <a:solidFill>
                        <a:srgbClr val="0000FF"/>
                      </a:solidFill>
                      <a:latin typeface="Meiryo UI" panose="020B0604030504040204" pitchFamily="50" charset="-128"/>
                      <a:ea typeface="Meiryo UI" panose="020B0604030504040204" pitchFamily="50" charset="-128"/>
                    </a:rPr>
                    <a:t>-</a:t>
                  </a:r>
                  <a:r>
                    <a:rPr lang="ja-JP" altLang="en-US" sz="1100" b="1" dirty="0">
                      <a:solidFill>
                        <a:srgbClr val="0000FF"/>
                      </a:solidFill>
                      <a:latin typeface="Meiryo UI" panose="020B0604030504040204" pitchFamily="50" charset="-128"/>
                      <a:ea typeface="Meiryo UI" panose="020B0604030504040204" pitchFamily="50" charset="-128"/>
                    </a:rPr>
                    <a:t>蒸発散量</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04F67F25-EF0F-678B-AD77-DB0B87C9C64B}"/>
                    </a:ext>
                  </a:extLst>
                </p:cNvPr>
                <p:cNvSpPr txBox="1"/>
                <p:nvPr/>
              </p:nvSpPr>
              <p:spPr>
                <a:xfrm>
                  <a:off x="20607" y="1825443"/>
                  <a:ext cx="449365" cy="225291"/>
                </a:xfrm>
                <a:prstGeom prst="rect">
                  <a:avLst/>
                </a:prstGeom>
                <a:noFill/>
              </p:spPr>
              <p:txBody>
                <a:bodyPr wrap="square" lIns="0" tIns="0" rIns="0" bIns="0" rtlCol="0">
                  <a:spAutoFit/>
                </a:bodyPr>
                <a:lstStyle/>
                <a:p>
                  <a:r>
                    <a:rPr kumimoji="1" lang="en-US" altLang="ja-JP" sz="1200" dirty="0"/>
                    <a:t>(mm)</a:t>
                  </a:r>
                  <a:endParaRPr kumimoji="1" lang="ja-JP" altLang="en-US" sz="1200" dirty="0"/>
                </a:p>
              </p:txBody>
            </p:sp>
          </p:grpSp>
          <p:sp>
            <p:nvSpPr>
              <p:cNvPr id="8" name="テキスト ボックス 7">
                <a:extLst>
                  <a:ext uri="{FF2B5EF4-FFF2-40B4-BE49-F238E27FC236}">
                    <a16:creationId xmlns:a16="http://schemas.microsoft.com/office/drawing/2014/main" id="{2BE2A4DB-DB18-9764-F989-E746BF6DBAF9}"/>
                  </a:ext>
                </a:extLst>
              </p:cNvPr>
              <p:cNvSpPr txBox="1"/>
              <p:nvPr/>
            </p:nvSpPr>
            <p:spPr>
              <a:xfrm>
                <a:off x="8229209" y="3762632"/>
                <a:ext cx="735009" cy="563229"/>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A18965E6-125F-55CF-DF67-F34AE4E604ED}"/>
                  </a:ext>
                </a:extLst>
              </p:cNvPr>
              <p:cNvSpPr txBox="1"/>
              <p:nvPr/>
            </p:nvSpPr>
            <p:spPr>
              <a:xfrm>
                <a:off x="5319501" y="2181866"/>
                <a:ext cx="761028" cy="563229"/>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7E565FAE-A882-F386-B1E5-8774DF0CE5A7}"/>
                  </a:ext>
                </a:extLst>
              </p:cNvPr>
              <p:cNvSpPr txBox="1"/>
              <p:nvPr/>
            </p:nvSpPr>
            <p:spPr>
              <a:xfrm>
                <a:off x="5345520" y="3744715"/>
                <a:ext cx="735009" cy="563229"/>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CC2BE076-4A9A-B4C3-1EEB-5E94C418F31F}"/>
                  </a:ext>
                </a:extLst>
              </p:cNvPr>
              <p:cNvSpPr txBox="1"/>
              <p:nvPr/>
            </p:nvSpPr>
            <p:spPr>
              <a:xfrm>
                <a:off x="2415074" y="2181867"/>
                <a:ext cx="761028" cy="563229"/>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E17FD078-E649-A8F3-68A7-177E4A8D96D1}"/>
                  </a:ext>
                </a:extLst>
              </p:cNvPr>
              <p:cNvSpPr txBox="1"/>
              <p:nvPr/>
            </p:nvSpPr>
            <p:spPr>
              <a:xfrm>
                <a:off x="2461831" y="3725317"/>
                <a:ext cx="735009" cy="563229"/>
              </a:xfrm>
              <a:prstGeom prst="rect">
                <a:avLst/>
              </a:prstGeom>
              <a:solidFill>
                <a:schemeClr val="bg1"/>
              </a:solidFill>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grpSp>
      </p:grpSp>
      <p:pic>
        <p:nvPicPr>
          <p:cNvPr id="44" name="図 43" descr="グラフ, ヒストグラム&#10;&#10;AI 生成コンテンツは誤りを含む可能性があります。">
            <a:extLst>
              <a:ext uri="{FF2B5EF4-FFF2-40B4-BE49-F238E27FC236}">
                <a16:creationId xmlns:a16="http://schemas.microsoft.com/office/drawing/2014/main" id="{1E762D5A-B897-1B87-3AA7-DD9B9EBB19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3807" y="4468697"/>
            <a:ext cx="3121669" cy="2081112"/>
          </a:xfrm>
          <a:prstGeom prst="rect">
            <a:avLst/>
          </a:prstGeom>
          <a:ln w="9525">
            <a:solidFill>
              <a:schemeClr val="tx1"/>
            </a:solidFill>
          </a:ln>
        </p:spPr>
      </p:pic>
      <p:sp>
        <p:nvSpPr>
          <p:cNvPr id="47" name="テキスト ボックス 46">
            <a:extLst>
              <a:ext uri="{FF2B5EF4-FFF2-40B4-BE49-F238E27FC236}">
                <a16:creationId xmlns:a16="http://schemas.microsoft.com/office/drawing/2014/main" id="{7206B1AC-9A59-9CC6-D32D-60760E869B4B}"/>
              </a:ext>
            </a:extLst>
          </p:cNvPr>
          <p:cNvSpPr txBox="1"/>
          <p:nvPr/>
        </p:nvSpPr>
        <p:spPr>
          <a:xfrm>
            <a:off x="4533584" y="4344790"/>
            <a:ext cx="756689" cy="169277"/>
          </a:xfrm>
          <a:prstGeom prst="rect">
            <a:avLst/>
          </a:prstGeom>
          <a:solidFill>
            <a:schemeClr val="bg1"/>
          </a:solidFill>
        </p:spPr>
        <p:txBody>
          <a:bodyPr wrap="square" lIns="0" tIns="0" rIns="0" bIns="0" rtlCol="0">
            <a:spAutoFit/>
          </a:bodyPr>
          <a:lstStyle/>
          <a:p>
            <a:pPr algn="ctr"/>
            <a:r>
              <a:rPr lang="ja-JP" altLang="en-US" sz="1100" b="1" dirty="0">
                <a:solidFill>
                  <a:srgbClr val="0000FF"/>
                </a:solidFill>
                <a:latin typeface="Meiryo UI" panose="020B0604030504040204" pitchFamily="50" charset="-128"/>
                <a:ea typeface="Meiryo UI" panose="020B0604030504040204" pitchFamily="50" charset="-128"/>
              </a:rPr>
              <a:t>地下水位</a:t>
            </a:r>
            <a:endParaRPr kumimoji="1" lang="ja-JP" altLang="en-US" sz="1100" b="1" dirty="0">
              <a:solidFill>
                <a:srgbClr val="0000FF"/>
              </a:solidFill>
              <a:latin typeface="Meiryo UI" panose="020B0604030504040204" pitchFamily="50" charset="-128"/>
              <a:ea typeface="Meiryo UI" panose="020B0604030504040204" pitchFamily="50" charset="-128"/>
            </a:endParaRPr>
          </a:p>
        </p:txBody>
      </p:sp>
      <p:pic>
        <p:nvPicPr>
          <p:cNvPr id="48" name="図 47" descr="グラフ, ヒストグラム&#10;&#10;AI 生成コンテンツは誤りを含む可能性があります。">
            <a:extLst>
              <a:ext uri="{FF2B5EF4-FFF2-40B4-BE49-F238E27FC236}">
                <a16:creationId xmlns:a16="http://schemas.microsoft.com/office/drawing/2014/main" id="{D6665CD7-104F-C807-335A-C7BBF611F2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89" y="4467163"/>
            <a:ext cx="3121669" cy="2081113"/>
          </a:xfrm>
          <a:prstGeom prst="rect">
            <a:avLst/>
          </a:prstGeom>
          <a:ln w="9525">
            <a:solidFill>
              <a:schemeClr val="tx1"/>
            </a:solidFill>
          </a:ln>
        </p:spPr>
      </p:pic>
      <p:sp>
        <p:nvSpPr>
          <p:cNvPr id="49" name="テキスト ボックス 48">
            <a:extLst>
              <a:ext uri="{FF2B5EF4-FFF2-40B4-BE49-F238E27FC236}">
                <a16:creationId xmlns:a16="http://schemas.microsoft.com/office/drawing/2014/main" id="{FCA42259-B701-F44A-F3CE-ACA68F617933}"/>
              </a:ext>
            </a:extLst>
          </p:cNvPr>
          <p:cNvSpPr txBox="1"/>
          <p:nvPr/>
        </p:nvSpPr>
        <p:spPr>
          <a:xfrm>
            <a:off x="1314033" y="4351936"/>
            <a:ext cx="694704" cy="169277"/>
          </a:xfrm>
          <a:prstGeom prst="rect">
            <a:avLst/>
          </a:prstGeom>
          <a:solidFill>
            <a:schemeClr val="bg1"/>
          </a:solidFill>
        </p:spPr>
        <p:txBody>
          <a:bodyPr wrap="square" lIns="0" tIns="0" rIns="0" bIns="0" rtlCol="0">
            <a:spAutoFit/>
          </a:bodyPr>
          <a:lstStyle/>
          <a:p>
            <a:pPr algn="ctr"/>
            <a:r>
              <a:rPr kumimoji="1" lang="ja-JP" altLang="en-US" sz="1100" b="1" dirty="0">
                <a:solidFill>
                  <a:srgbClr val="0000FF"/>
                </a:solidFill>
                <a:latin typeface="Meiryo UI" panose="020B0604030504040204" pitchFamily="50" charset="-128"/>
                <a:ea typeface="Meiryo UI" panose="020B0604030504040204" pitchFamily="50" charset="-128"/>
              </a:rPr>
              <a:t>河川流量</a:t>
            </a:r>
          </a:p>
        </p:txBody>
      </p:sp>
      <p:sp>
        <p:nvSpPr>
          <p:cNvPr id="50" name="テキスト ボックス 49">
            <a:extLst>
              <a:ext uri="{FF2B5EF4-FFF2-40B4-BE49-F238E27FC236}">
                <a16:creationId xmlns:a16="http://schemas.microsoft.com/office/drawing/2014/main" id="{B9CDD538-42A8-A184-8BF6-0E848BBB1CC3}"/>
              </a:ext>
            </a:extLst>
          </p:cNvPr>
          <p:cNvSpPr txBox="1"/>
          <p:nvPr/>
        </p:nvSpPr>
        <p:spPr>
          <a:xfrm>
            <a:off x="1147762" y="4520371"/>
            <a:ext cx="2023196" cy="123111"/>
          </a:xfrm>
          <a:prstGeom prst="rect">
            <a:avLst/>
          </a:prstGeom>
          <a:noFill/>
        </p:spPr>
        <p:txBody>
          <a:bodyPr wrap="square" lIns="0" tIns="0" rIns="0" bIns="0" rtlCol="0">
            <a:spAutoFit/>
          </a:bodyPr>
          <a:lstStyle/>
          <a:p>
            <a:pPr algn="r"/>
            <a:r>
              <a:rPr kumimoji="1" lang="en-US" altLang="ja-JP" sz="800" dirty="0"/>
              <a:t>※</a:t>
            </a:r>
            <a:r>
              <a:rPr kumimoji="1" lang="ja-JP" altLang="en-US" sz="800" dirty="0"/>
              <a:t>着色部は</a:t>
            </a:r>
            <a:r>
              <a:rPr kumimoji="1" lang="en-US" altLang="ja-JP" sz="800" dirty="0"/>
              <a:t>10%</a:t>
            </a:r>
            <a:r>
              <a:rPr kumimoji="1" lang="ja-JP" altLang="en-US" sz="800" dirty="0"/>
              <a:t>～</a:t>
            </a:r>
            <a:r>
              <a:rPr kumimoji="1" lang="en-US" altLang="ja-JP" sz="800" dirty="0"/>
              <a:t>90%</a:t>
            </a:r>
            <a:r>
              <a:rPr kumimoji="1" lang="ja-JP" altLang="en-US" sz="800" dirty="0"/>
              <a:t>タイル値を示す。</a:t>
            </a:r>
            <a:endParaRPr kumimoji="1" lang="en-US" altLang="ja-JP" sz="800" dirty="0"/>
          </a:p>
        </p:txBody>
      </p:sp>
      <p:sp>
        <p:nvSpPr>
          <p:cNvPr id="51" name="テキスト ボックス 50">
            <a:extLst>
              <a:ext uri="{FF2B5EF4-FFF2-40B4-BE49-F238E27FC236}">
                <a16:creationId xmlns:a16="http://schemas.microsoft.com/office/drawing/2014/main" id="{4DB2C17D-BE38-B330-B4A4-F29B798CF89F}"/>
              </a:ext>
            </a:extLst>
          </p:cNvPr>
          <p:cNvSpPr txBox="1"/>
          <p:nvPr/>
        </p:nvSpPr>
        <p:spPr>
          <a:xfrm>
            <a:off x="4549350" y="4518015"/>
            <a:ext cx="1755894" cy="123111"/>
          </a:xfrm>
          <a:prstGeom prst="rect">
            <a:avLst/>
          </a:prstGeom>
          <a:noFill/>
        </p:spPr>
        <p:txBody>
          <a:bodyPr wrap="square" lIns="0" tIns="0" rIns="0" bIns="0" rtlCol="0">
            <a:spAutoFit/>
          </a:bodyPr>
          <a:lstStyle/>
          <a:p>
            <a:r>
              <a:rPr kumimoji="1" lang="en-US" altLang="ja-JP" sz="800" dirty="0"/>
              <a:t>※</a:t>
            </a:r>
            <a:r>
              <a:rPr kumimoji="1" lang="ja-JP" altLang="en-US" sz="800" dirty="0"/>
              <a:t>着色部は</a:t>
            </a:r>
            <a:r>
              <a:rPr kumimoji="1" lang="en-US" altLang="ja-JP" sz="800" dirty="0"/>
              <a:t>10%</a:t>
            </a:r>
            <a:r>
              <a:rPr kumimoji="1" lang="ja-JP" altLang="en-US" sz="800" dirty="0"/>
              <a:t>～</a:t>
            </a:r>
            <a:r>
              <a:rPr kumimoji="1" lang="en-US" altLang="ja-JP" sz="800" dirty="0"/>
              <a:t>90%</a:t>
            </a:r>
            <a:r>
              <a:rPr kumimoji="1" lang="ja-JP" altLang="en-US" sz="800" dirty="0"/>
              <a:t>タイル値を示す。</a:t>
            </a:r>
            <a:endParaRPr kumimoji="1" lang="en-US" altLang="ja-JP" sz="800" dirty="0"/>
          </a:p>
        </p:txBody>
      </p:sp>
      <p:sp>
        <p:nvSpPr>
          <p:cNvPr id="52" name="テキスト ボックス 51">
            <a:extLst>
              <a:ext uri="{FF2B5EF4-FFF2-40B4-BE49-F238E27FC236}">
                <a16:creationId xmlns:a16="http://schemas.microsoft.com/office/drawing/2014/main" id="{A8909BEF-5C8D-57B1-E7BF-CC454A543C0C}"/>
              </a:ext>
            </a:extLst>
          </p:cNvPr>
          <p:cNvSpPr txBox="1"/>
          <p:nvPr/>
        </p:nvSpPr>
        <p:spPr>
          <a:xfrm>
            <a:off x="3739917" y="4671363"/>
            <a:ext cx="756689" cy="461665"/>
          </a:xfrm>
          <a:prstGeom prst="rect">
            <a:avLst/>
          </a:prstGeom>
          <a:solidFill>
            <a:schemeClr val="bg1"/>
          </a:solidFill>
          <a:ln>
            <a:noFill/>
          </a:ln>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53" name="テキスト ボックス 52">
            <a:extLst>
              <a:ext uri="{FF2B5EF4-FFF2-40B4-BE49-F238E27FC236}">
                <a16:creationId xmlns:a16="http://schemas.microsoft.com/office/drawing/2014/main" id="{1F6F530D-BB22-F9F3-DFEF-91AF654450DA}"/>
              </a:ext>
            </a:extLst>
          </p:cNvPr>
          <p:cNvSpPr txBox="1"/>
          <p:nvPr/>
        </p:nvSpPr>
        <p:spPr>
          <a:xfrm>
            <a:off x="2376159" y="4847923"/>
            <a:ext cx="743802" cy="461665"/>
          </a:xfrm>
          <a:prstGeom prst="rect">
            <a:avLst/>
          </a:prstGeom>
          <a:solidFill>
            <a:schemeClr val="bg1"/>
          </a:solidFill>
          <a:ln>
            <a:noFill/>
          </a:ln>
        </p:spPr>
        <p:txBody>
          <a:bodyPr wrap="square" lIns="0" tIns="0" rIns="0" bIns="0" rtlCol="0">
            <a:spAutoFit/>
          </a:bodyPr>
          <a:lstStyle/>
          <a:p>
            <a:r>
              <a:rPr kumimoji="1" lang="en-US" altLang="ja-JP" sz="1000" b="1" dirty="0">
                <a:solidFill>
                  <a:srgbClr val="00B0F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過去実験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C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２度実験</a:t>
            </a:r>
            <a:endParaRPr kumimoji="1" lang="en-US" altLang="ja-JP" sz="1000" dirty="0">
              <a:latin typeface="Meiryo UI" panose="020B0604030504040204" pitchFamily="50" charset="-128"/>
              <a:ea typeface="Meiryo UI" panose="020B0604030504040204" pitchFamily="50" charset="-128"/>
            </a:endParaRPr>
          </a:p>
          <a:p>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４度実験</a:t>
            </a:r>
            <a:endParaRPr kumimoji="1" lang="en-US" altLang="ja-JP" sz="1000" dirty="0">
              <a:latin typeface="Meiryo UI" panose="020B0604030504040204" pitchFamily="50" charset="-128"/>
              <a:ea typeface="Meiryo UI" panose="020B0604030504040204" pitchFamily="50" charset="-128"/>
            </a:endParaRPr>
          </a:p>
        </p:txBody>
      </p:sp>
      <p:sp>
        <p:nvSpPr>
          <p:cNvPr id="46" name="テキスト ボックス 45">
            <a:extLst>
              <a:ext uri="{FF2B5EF4-FFF2-40B4-BE49-F238E27FC236}">
                <a16:creationId xmlns:a16="http://schemas.microsoft.com/office/drawing/2014/main" id="{A1F7CF6B-164D-DFD3-0735-D3AFDC6D0630}"/>
              </a:ext>
            </a:extLst>
          </p:cNvPr>
          <p:cNvSpPr txBox="1"/>
          <p:nvPr/>
        </p:nvSpPr>
        <p:spPr>
          <a:xfrm>
            <a:off x="1124320" y="4690497"/>
            <a:ext cx="2023197" cy="123111"/>
          </a:xfrm>
          <a:prstGeom prst="rect">
            <a:avLst/>
          </a:prstGeom>
          <a:noFill/>
        </p:spPr>
        <p:txBody>
          <a:bodyPr wrap="square" lIns="0" tIns="0" rIns="0" bIns="0" rtlCol="0">
            <a:spAutoFit/>
          </a:bodyPr>
          <a:lstStyle/>
          <a:p>
            <a:pPr algn="r"/>
            <a:r>
              <a:rPr kumimoji="1" lang="ja-JP" altLang="en-US" sz="800" dirty="0"/>
              <a:t>（出合地点）</a:t>
            </a:r>
            <a:endParaRPr kumimoji="1" lang="en-US" altLang="ja-JP" sz="800" dirty="0"/>
          </a:p>
        </p:txBody>
      </p:sp>
      <p:sp>
        <p:nvSpPr>
          <p:cNvPr id="55" name="テキスト ボックス 54">
            <a:extLst>
              <a:ext uri="{FF2B5EF4-FFF2-40B4-BE49-F238E27FC236}">
                <a16:creationId xmlns:a16="http://schemas.microsoft.com/office/drawing/2014/main" id="{08DC3DEC-86FD-CA79-79B3-FC9AF0EC444B}"/>
              </a:ext>
            </a:extLst>
          </p:cNvPr>
          <p:cNvSpPr txBox="1"/>
          <p:nvPr/>
        </p:nvSpPr>
        <p:spPr>
          <a:xfrm>
            <a:off x="4300911" y="4694452"/>
            <a:ext cx="2023197" cy="123111"/>
          </a:xfrm>
          <a:prstGeom prst="rect">
            <a:avLst/>
          </a:prstGeom>
          <a:noFill/>
        </p:spPr>
        <p:txBody>
          <a:bodyPr wrap="square" lIns="0" tIns="0" rIns="0" bIns="0" rtlCol="0">
            <a:spAutoFit/>
          </a:bodyPr>
          <a:lstStyle/>
          <a:p>
            <a:pPr algn="r"/>
            <a:r>
              <a:rPr kumimoji="1" lang="ja-JP" altLang="en-US" sz="800" dirty="0"/>
              <a:t>（中流地点）</a:t>
            </a:r>
            <a:endParaRPr kumimoji="1" lang="en-US" altLang="ja-JP" sz="800" dirty="0"/>
          </a:p>
        </p:txBody>
      </p:sp>
      <p:sp>
        <p:nvSpPr>
          <p:cNvPr id="57" name="テキスト ボックス 56">
            <a:extLst>
              <a:ext uri="{FF2B5EF4-FFF2-40B4-BE49-F238E27FC236}">
                <a16:creationId xmlns:a16="http://schemas.microsoft.com/office/drawing/2014/main" id="{8B935ED8-0E0F-68E1-C9B6-3AF3C0731B1E}"/>
              </a:ext>
            </a:extLst>
          </p:cNvPr>
          <p:cNvSpPr txBox="1"/>
          <p:nvPr/>
        </p:nvSpPr>
        <p:spPr>
          <a:xfrm>
            <a:off x="7216734" y="6561710"/>
            <a:ext cx="1792772" cy="123111"/>
          </a:xfrm>
          <a:prstGeom prst="rect">
            <a:avLst/>
          </a:prstGeom>
          <a:noFill/>
        </p:spPr>
        <p:txBody>
          <a:bodyPr wrap="square" lIns="0" tIns="0" rIns="0" bIns="0" rtlCol="0">
            <a:spAutoFit/>
          </a:bodyPr>
          <a:lstStyle/>
          <a:p>
            <a:r>
              <a:rPr kumimoji="1" lang="en-US" altLang="ja-JP" sz="800" dirty="0"/>
              <a:t>※</a:t>
            </a:r>
            <a:r>
              <a:rPr kumimoji="1" lang="ja-JP" altLang="en-US" sz="800" dirty="0"/>
              <a:t>括弧内は対過去実験の増減量・割合</a:t>
            </a:r>
            <a:endParaRPr kumimoji="1" lang="en-US" altLang="ja-JP" sz="800" dirty="0"/>
          </a:p>
        </p:txBody>
      </p:sp>
      <p:sp>
        <p:nvSpPr>
          <p:cNvPr id="59" name="テキスト ボックス 58">
            <a:extLst>
              <a:ext uri="{FF2B5EF4-FFF2-40B4-BE49-F238E27FC236}">
                <a16:creationId xmlns:a16="http://schemas.microsoft.com/office/drawing/2014/main" id="{544944D0-E9D8-FD51-0746-45909B6582E2}"/>
              </a:ext>
            </a:extLst>
          </p:cNvPr>
          <p:cNvSpPr txBox="1"/>
          <p:nvPr/>
        </p:nvSpPr>
        <p:spPr>
          <a:xfrm>
            <a:off x="6438325" y="4268295"/>
            <a:ext cx="2694358" cy="169277"/>
          </a:xfrm>
          <a:prstGeom prst="rect">
            <a:avLst/>
          </a:prstGeom>
          <a:solidFill>
            <a:schemeClr val="bg1"/>
          </a:solidFill>
        </p:spPr>
        <p:txBody>
          <a:bodyPr wrap="square" lIns="0" tIns="0" rIns="0" bIns="0" rtlCol="0">
            <a:spAutoFit/>
          </a:bodyPr>
          <a:lstStyle/>
          <a:p>
            <a:pPr algn="ctr"/>
            <a:r>
              <a:rPr kumimoji="1" lang="ja-JP" altLang="en-US" sz="1000" b="1" dirty="0">
                <a:solidFill>
                  <a:srgbClr val="0000FF"/>
                </a:solidFill>
                <a:latin typeface="Meiryo UI" panose="020B0604030504040204" pitchFamily="50" charset="-128"/>
                <a:ea typeface="Meiryo UI" panose="020B0604030504040204" pitchFamily="50" charset="-128"/>
              </a:rPr>
              <a:t>実験毎の平均値（</a:t>
            </a:r>
            <a:r>
              <a:rPr kumimoji="1" lang="en-US" altLang="ja-JP" sz="1000" b="1" dirty="0">
                <a:solidFill>
                  <a:srgbClr val="0000FF"/>
                </a:solidFill>
                <a:latin typeface="Meiryo UI" panose="020B0604030504040204" pitchFamily="50" charset="-128"/>
                <a:ea typeface="Meiryo UI" panose="020B0604030504040204" pitchFamily="50" charset="-128"/>
              </a:rPr>
              <a:t>1</a:t>
            </a:r>
            <a:r>
              <a:rPr kumimoji="1" lang="ja-JP" altLang="en-US" sz="1000" b="1" dirty="0">
                <a:solidFill>
                  <a:srgbClr val="0000FF"/>
                </a:solidFill>
                <a:latin typeface="Meiryo UI" panose="020B0604030504040204" pitchFamily="50" charset="-128"/>
                <a:ea typeface="Meiryo UI" panose="020B0604030504040204" pitchFamily="50" charset="-128"/>
              </a:rPr>
              <a:t>日あたり</a:t>
            </a:r>
            <a:r>
              <a:rPr kumimoji="1" lang="ja-JP" altLang="en-US" sz="1100" b="1" dirty="0">
                <a:solidFill>
                  <a:srgbClr val="0000FF"/>
                </a:solidFill>
                <a:latin typeface="Meiryo UI" panose="020B0604030504040204" pitchFamily="50" charset="-128"/>
                <a:ea typeface="Meiryo UI" panose="020B0604030504040204" pitchFamily="50" charset="-128"/>
              </a:rPr>
              <a:t>）</a:t>
            </a:r>
            <a:endParaRPr kumimoji="1" lang="en-US" altLang="ja-JP" sz="1100" b="1" dirty="0">
              <a:solidFill>
                <a:srgbClr val="0000FF"/>
              </a:solidFill>
              <a:latin typeface="Meiryo UI" panose="020B0604030504040204" pitchFamily="50" charset="-128"/>
              <a:ea typeface="Meiryo UI" panose="020B0604030504040204" pitchFamily="50" charset="-128"/>
            </a:endParaRPr>
          </a:p>
        </p:txBody>
      </p:sp>
      <p:graphicFrame>
        <p:nvGraphicFramePr>
          <p:cNvPr id="45" name="表 44">
            <a:extLst>
              <a:ext uri="{FF2B5EF4-FFF2-40B4-BE49-F238E27FC236}">
                <a16:creationId xmlns:a16="http://schemas.microsoft.com/office/drawing/2014/main" id="{53CC9FA4-9201-CEB5-29C1-9FC399A7DAC8}"/>
              </a:ext>
            </a:extLst>
          </p:cNvPr>
          <p:cNvGraphicFramePr>
            <a:graphicFrameLocks noGrp="1"/>
          </p:cNvGraphicFramePr>
          <p:nvPr/>
        </p:nvGraphicFramePr>
        <p:xfrm>
          <a:off x="6424629" y="4467946"/>
          <a:ext cx="2649084" cy="2069683"/>
        </p:xfrm>
        <a:graphic>
          <a:graphicData uri="http://schemas.openxmlformats.org/drawingml/2006/table">
            <a:tbl>
              <a:tblPr firstRow="1" bandRow="1">
                <a:tableStyleId>{5940675A-B579-460E-94D1-54222C63F5DA}</a:tableStyleId>
              </a:tblPr>
              <a:tblGrid>
                <a:gridCol w="754008">
                  <a:extLst>
                    <a:ext uri="{9D8B030D-6E8A-4147-A177-3AD203B41FA5}">
                      <a16:colId xmlns:a16="http://schemas.microsoft.com/office/drawing/2014/main" val="79536135"/>
                    </a:ext>
                  </a:extLst>
                </a:gridCol>
                <a:gridCol w="497126">
                  <a:extLst>
                    <a:ext uri="{9D8B030D-6E8A-4147-A177-3AD203B41FA5}">
                      <a16:colId xmlns:a16="http://schemas.microsoft.com/office/drawing/2014/main" val="2574118175"/>
                    </a:ext>
                  </a:extLst>
                </a:gridCol>
                <a:gridCol w="698975">
                  <a:extLst>
                    <a:ext uri="{9D8B030D-6E8A-4147-A177-3AD203B41FA5}">
                      <a16:colId xmlns:a16="http://schemas.microsoft.com/office/drawing/2014/main" val="150514069"/>
                    </a:ext>
                  </a:extLst>
                </a:gridCol>
                <a:gridCol w="698975">
                  <a:extLst>
                    <a:ext uri="{9D8B030D-6E8A-4147-A177-3AD203B41FA5}">
                      <a16:colId xmlns:a16="http://schemas.microsoft.com/office/drawing/2014/main" val="2182329323"/>
                    </a:ext>
                  </a:extLst>
                </a:gridCol>
              </a:tblGrid>
              <a:tr h="240883">
                <a:tc>
                  <a:txBody>
                    <a:bodyPr/>
                    <a:lstStyle/>
                    <a:p>
                      <a:endParaRPr kumimoji="1" lang="ja-JP" altLang="en-US" sz="900" dirty="0"/>
                    </a:p>
                  </a:txBody>
                  <a:tcPr marL="0" marR="0" marT="0" marB="0"/>
                </a:tc>
                <a:tc>
                  <a:txBody>
                    <a:bodyPr/>
                    <a:lstStyle/>
                    <a:p>
                      <a:pPr algn="ctr" latinLnBrk="1">
                        <a:lnSpc>
                          <a:spcPts val="900"/>
                        </a:lnSpc>
                        <a:buNone/>
                      </a:pPr>
                      <a:r>
                        <a:rPr lang="ja-JP" sz="900" dirty="0">
                          <a:solidFill>
                            <a:srgbClr val="0000FF"/>
                          </a:solidFill>
                          <a:effectLst/>
                          <a:highlight>
                            <a:srgbClr val="66FFFF"/>
                          </a:highlight>
                          <a:latin typeface="ＭＳ 明朝" panose="02020609040205080304" pitchFamily="17" charset="-128"/>
                          <a:ea typeface="ＭＳ Ｐゴシック" panose="020B0600070205080204" pitchFamily="50" charset="-128"/>
                          <a:cs typeface="Times New Roman" panose="02020603050405020304" pitchFamily="18" charset="0"/>
                        </a:rPr>
                        <a:t>過去</a:t>
                      </a:r>
                      <a:endParaRPr lang="en-US" altLang="ja-JP" sz="900" dirty="0">
                        <a:solidFill>
                          <a:srgbClr val="0000FF"/>
                        </a:solidFill>
                        <a:effectLst/>
                        <a:highlight>
                          <a:srgbClr val="66FFFF"/>
                        </a:highlight>
                        <a:latin typeface="ＭＳ 明朝" panose="02020609040205080304" pitchFamily="17" charset="-128"/>
                        <a:ea typeface="ＭＳ Ｐゴシック" panose="020B0600070205080204" pitchFamily="50" charset="-128"/>
                        <a:cs typeface="Times New Roman" panose="02020603050405020304" pitchFamily="18" charset="0"/>
                      </a:endParaRPr>
                    </a:p>
                    <a:p>
                      <a:pPr marL="0" algn="ctr" defTabSz="914400" rtl="0" eaLnBrk="1" latinLnBrk="1" hangingPunct="1">
                        <a:lnSpc>
                          <a:spcPts val="900"/>
                        </a:lnSpc>
                        <a:buNone/>
                      </a:pPr>
                      <a:r>
                        <a:rPr kumimoji="1" lang="ja-JP" altLang="en-US" sz="900" kern="1200" dirty="0">
                          <a:solidFill>
                            <a:srgbClr val="0000FF"/>
                          </a:solidFill>
                          <a:effectLst/>
                          <a:highlight>
                            <a:srgbClr val="66FFFF"/>
                          </a:highlight>
                          <a:latin typeface="ＭＳ 明朝" panose="02020609040205080304" pitchFamily="17" charset="-128"/>
                          <a:ea typeface="ＭＳ Ｐゴシック" panose="020B0600070205080204" pitchFamily="50" charset="-128"/>
                          <a:cs typeface="Times New Roman" panose="02020603050405020304" pitchFamily="18" charset="0"/>
                        </a:rPr>
                        <a:t>実験</a:t>
                      </a:r>
                    </a:p>
                  </a:txBody>
                  <a:tcPr marL="68580" marR="68580" marT="0" marB="0" anchor="ctr"/>
                </a:tc>
                <a:tc>
                  <a:txBody>
                    <a:bodyPr/>
                    <a:lstStyle/>
                    <a:p>
                      <a:pPr algn="ctr" latinLnBrk="1">
                        <a:lnSpc>
                          <a:spcPts val="900"/>
                        </a:lnSpc>
                        <a:buNone/>
                      </a:pPr>
                      <a:r>
                        <a:rPr lang="en-US" sz="900" dirty="0">
                          <a:solidFill>
                            <a:srgbClr val="0000FF"/>
                          </a:solidFill>
                          <a:effectLst/>
                          <a:highlight>
                            <a:srgbClr val="FFFFCC"/>
                          </a:highlight>
                          <a:latin typeface="ＭＳ Ｐゴシック" panose="020B0600070205080204" pitchFamily="50" charset="-128"/>
                          <a:ea typeface="ＭＳ 明朝" panose="02020609040205080304" pitchFamily="17" charset="-128"/>
                          <a:cs typeface="Times New Roman" panose="02020603050405020304" pitchFamily="18" charset="0"/>
                        </a:rPr>
                        <a:t>2</a:t>
                      </a:r>
                      <a:r>
                        <a:rPr lang="ja-JP" altLang="en-US" sz="900" dirty="0">
                          <a:solidFill>
                            <a:srgbClr val="0000FF"/>
                          </a:solidFill>
                          <a:effectLst/>
                          <a:highlight>
                            <a:srgbClr val="FFFFCC"/>
                          </a:highlight>
                          <a:latin typeface="ＭＳ Ｐゴシック" panose="020B0600070205080204" pitchFamily="50" charset="-128"/>
                          <a:ea typeface="ＭＳ 明朝" panose="02020609040205080304" pitchFamily="17" charset="-128"/>
                          <a:cs typeface="Times New Roman" panose="02020603050405020304" pitchFamily="18" charset="0"/>
                        </a:rPr>
                        <a:t>度</a:t>
                      </a:r>
                      <a:endParaRPr lang="en-US" sz="900" dirty="0">
                        <a:solidFill>
                          <a:srgbClr val="0000FF"/>
                        </a:solidFill>
                        <a:effectLst/>
                        <a:highlight>
                          <a:srgbClr val="FFFFCC"/>
                        </a:highlight>
                        <a:latin typeface="ＭＳ Ｐゴシック" panose="020B0600070205080204" pitchFamily="50" charset="-128"/>
                        <a:ea typeface="ＭＳ 明朝" panose="02020609040205080304" pitchFamily="17" charset="-128"/>
                        <a:cs typeface="Times New Roman" panose="02020603050405020304" pitchFamily="18" charset="0"/>
                      </a:endParaRPr>
                    </a:p>
                    <a:p>
                      <a:pPr algn="ctr" latinLnBrk="1">
                        <a:lnSpc>
                          <a:spcPts val="900"/>
                        </a:lnSpc>
                        <a:buNone/>
                      </a:pPr>
                      <a:r>
                        <a:rPr lang="ja-JP" sz="900" dirty="0">
                          <a:solidFill>
                            <a:srgbClr val="0000FF"/>
                          </a:solidFill>
                          <a:effectLst/>
                          <a:highlight>
                            <a:srgbClr val="FFFFCC"/>
                          </a:highlight>
                          <a:latin typeface="ＭＳ 明朝" panose="02020609040205080304" pitchFamily="17" charset="-128"/>
                          <a:ea typeface="ＭＳ Ｐゴシック" panose="020B0600070205080204" pitchFamily="50" charset="-128"/>
                          <a:cs typeface="Times New Roman" panose="02020603050405020304" pitchFamily="18" charset="0"/>
                        </a:rPr>
                        <a:t>実験</a:t>
                      </a:r>
                      <a:endParaRPr lang="ja-JP" sz="900" dirty="0">
                        <a:solidFill>
                          <a:srgbClr val="0000FF"/>
                        </a:solidFill>
                        <a:effectLst/>
                        <a:highlight>
                          <a:srgbClr val="FFFFCC"/>
                        </a:highligh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FF"/>
                          </a:solidFill>
                          <a:effectLst/>
                          <a:highlight>
                            <a:srgbClr val="FFCCCC"/>
                          </a:highlight>
                          <a:latin typeface="ＭＳ Ｐゴシック" panose="020B0600070205080204" pitchFamily="50" charset="-128"/>
                          <a:ea typeface="ＭＳ 明朝" panose="02020609040205080304" pitchFamily="17" charset="-128"/>
                          <a:cs typeface="Times New Roman" panose="02020603050405020304" pitchFamily="18" charset="0"/>
                        </a:rPr>
                        <a:t>4</a:t>
                      </a:r>
                      <a:r>
                        <a:rPr lang="ja-JP" altLang="en-US" sz="900" dirty="0">
                          <a:solidFill>
                            <a:srgbClr val="0000FF"/>
                          </a:solidFill>
                          <a:effectLst/>
                          <a:latin typeface="ＭＳ Ｐゴシック" panose="020B0600070205080204" pitchFamily="50" charset="-128"/>
                          <a:ea typeface="ＭＳ 明朝" panose="02020609040205080304" pitchFamily="17" charset="-128"/>
                          <a:cs typeface="Times New Roman" panose="02020603050405020304" pitchFamily="18" charset="0"/>
                        </a:rPr>
                        <a:t>度</a:t>
                      </a:r>
                      <a:endParaRPr lang="en-US" sz="900" dirty="0">
                        <a:solidFill>
                          <a:srgbClr val="0000FF"/>
                        </a:solidFill>
                        <a:effectLst/>
                        <a:highlight>
                          <a:srgbClr val="FFCCCC"/>
                        </a:highlight>
                        <a:latin typeface="ＭＳ Ｐゴシック" panose="020B0600070205080204" pitchFamily="50" charset="-128"/>
                        <a:ea typeface="ＭＳ 明朝" panose="02020609040205080304" pitchFamily="17" charset="-128"/>
                        <a:cs typeface="Times New Roman" panose="02020603050405020304" pitchFamily="18" charset="0"/>
                      </a:endParaRPr>
                    </a:p>
                    <a:p>
                      <a:pPr algn="ctr" latinLnBrk="1">
                        <a:lnSpc>
                          <a:spcPts val="900"/>
                        </a:lnSpc>
                        <a:buNone/>
                      </a:pPr>
                      <a:r>
                        <a:rPr lang="ja-JP" sz="900" dirty="0">
                          <a:solidFill>
                            <a:srgbClr val="0000FF"/>
                          </a:solidFill>
                          <a:effectLst/>
                          <a:highlight>
                            <a:srgbClr val="FFCCCC"/>
                          </a:highlight>
                          <a:latin typeface="ＭＳ 明朝" panose="02020609040205080304" pitchFamily="17" charset="-128"/>
                          <a:ea typeface="ＭＳ Ｐゴシック" panose="020B0600070205080204" pitchFamily="50" charset="-128"/>
                          <a:cs typeface="Times New Roman" panose="02020603050405020304" pitchFamily="18" charset="0"/>
                        </a:rPr>
                        <a:t>実験</a:t>
                      </a:r>
                      <a:endParaRPr lang="ja-JP" sz="900" dirty="0">
                        <a:solidFill>
                          <a:srgbClr val="0000FF"/>
                        </a:solidFill>
                        <a:effectLst/>
                        <a:highlight>
                          <a:srgbClr val="FFCCCC"/>
                        </a:highligh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583355820"/>
                  </a:ext>
                </a:extLst>
              </a:tr>
              <a:tr h="182671">
                <a:tc>
                  <a:txBody>
                    <a:bodyPr/>
                    <a:lstStyle/>
                    <a:p>
                      <a:pPr algn="ctr"/>
                      <a:r>
                        <a:rPr kumimoji="1" lang="ja-JP" altLang="en-US" sz="900" b="0" dirty="0">
                          <a:solidFill>
                            <a:srgbClr val="0000FF"/>
                          </a:solidFill>
                          <a:latin typeface="ＭＳ Ｐゴシック" panose="020B0600070205080204" pitchFamily="50" charset="-128"/>
                          <a:ea typeface="ＭＳ Ｐゴシック" panose="020B0600070205080204" pitchFamily="50" charset="-128"/>
                        </a:rPr>
                        <a:t>降水量</a:t>
                      </a:r>
                      <a:endParaRPr kumimoji="1" lang="en-US" altLang="ja-JP" sz="900" b="0" dirty="0">
                        <a:solidFill>
                          <a:srgbClr val="0000FF"/>
                        </a:solidFill>
                        <a:latin typeface="ＭＳ Ｐゴシック" panose="020B0600070205080204" pitchFamily="50" charset="-128"/>
                        <a:ea typeface="ＭＳ Ｐゴシック" panose="020B0600070205080204" pitchFamily="50" charset="-128"/>
                      </a:endParaRPr>
                    </a:p>
                    <a:p>
                      <a:pPr algn="ctr"/>
                      <a:r>
                        <a:rPr kumimoji="1" lang="en-US" altLang="ja-JP" sz="800" b="0" dirty="0">
                          <a:solidFill>
                            <a:schemeClr val="tx1"/>
                          </a:solidFill>
                          <a:latin typeface="ＭＳ Ｐゴシック" panose="020B0600070205080204" pitchFamily="50" charset="-128"/>
                          <a:ea typeface="ＭＳ Ｐゴシック" panose="020B0600070205080204" pitchFamily="50" charset="-128"/>
                        </a:rPr>
                        <a:t>(mm)</a:t>
                      </a:r>
                    </a:p>
                  </a:txBody>
                  <a:tcPr marL="0" marR="0" marT="0" marB="0"/>
                </a:tc>
                <a:tc>
                  <a:txBody>
                    <a:bodyPr/>
                    <a:lstStyle/>
                    <a:p>
                      <a:pPr algn="ctr" latinLnBrk="1">
                        <a:lnSpc>
                          <a:spcPts val="900"/>
                        </a:lnSpc>
                        <a:buNone/>
                      </a:pPr>
                      <a:r>
                        <a:rPr lang="en-US"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3.65</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3.67</a:t>
                      </a:r>
                    </a:p>
                    <a:p>
                      <a:pPr marL="0" algn="ctr" defTabSz="914400" rtl="0" eaLnBrk="1" latinLnBrk="1" hangingPunct="1">
                        <a:lnSpc>
                          <a:spcPts val="900"/>
                        </a:lnSpc>
                        <a:buNone/>
                      </a:pPr>
                      <a:r>
                        <a:rPr kumimoji="1" lang="ja-JP" altLang="en-US" sz="900" kern="12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+0.55%)</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3.66</a:t>
                      </a:r>
                      <a:endParaRPr lang="en-US" sz="8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algn="ctr" defTabSz="914400" rtl="0" eaLnBrk="1" latinLnBrk="1" hangingPunct="1">
                        <a:lnSpc>
                          <a:spcPts val="900"/>
                        </a:lnSpc>
                        <a:buNone/>
                      </a:pPr>
                      <a:r>
                        <a:rPr kumimoji="1" lang="en-US" altLang="ja-JP" sz="900" kern="1200" dirty="0">
                          <a:solidFill>
                            <a:schemeClr val="tx1"/>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(+0.27%)</a:t>
                      </a:r>
                    </a:p>
                  </a:txBody>
                  <a:tcPr marL="68580" marR="68580" marT="0" marB="0" anchor="ctr"/>
                </a:tc>
                <a:extLst>
                  <a:ext uri="{0D108BD9-81ED-4DB2-BD59-A6C34878D82A}">
                    <a16:rowId xmlns:a16="http://schemas.microsoft.com/office/drawing/2014/main" val="1377597899"/>
                  </a:ext>
                </a:extLst>
              </a:tr>
              <a:tr h="252000">
                <a:tc>
                  <a:txBody>
                    <a:bodyPr/>
                    <a:lstStyle/>
                    <a:p>
                      <a:pPr algn="ctr"/>
                      <a:r>
                        <a:rPr kumimoji="1" lang="ja-JP" altLang="en-US" sz="900" b="0" dirty="0">
                          <a:solidFill>
                            <a:srgbClr val="0000FF"/>
                          </a:solidFill>
                          <a:latin typeface="ＭＳ Ｐゴシック" panose="020B0600070205080204" pitchFamily="50" charset="-128"/>
                          <a:ea typeface="ＭＳ Ｐゴシック" panose="020B0600070205080204" pitchFamily="50" charset="-128"/>
                        </a:rPr>
                        <a:t>蒸発散量</a:t>
                      </a:r>
                      <a:endParaRPr kumimoji="1" lang="en-US" altLang="ja-JP" sz="900" b="0" dirty="0">
                        <a:solidFill>
                          <a:srgbClr val="0000FF"/>
                        </a:solidFill>
                        <a:latin typeface="ＭＳ Ｐゴシック" panose="020B0600070205080204" pitchFamily="50" charset="-128"/>
                        <a:ea typeface="ＭＳ Ｐゴシック" panose="020B0600070205080204" pitchFamily="50" charset="-128"/>
                      </a:endParaRPr>
                    </a:p>
                    <a:p>
                      <a:pPr algn="ctr"/>
                      <a:r>
                        <a:rPr kumimoji="1" lang="en-US" altLang="ja-JP" sz="800" b="0" dirty="0">
                          <a:solidFill>
                            <a:schemeClr val="tx1"/>
                          </a:solidFill>
                          <a:latin typeface="ＭＳ Ｐゴシック" panose="020B0600070205080204" pitchFamily="50" charset="-128"/>
                          <a:ea typeface="ＭＳ Ｐゴシック" panose="020B0600070205080204" pitchFamily="50" charset="-128"/>
                        </a:rPr>
                        <a:t>(mm)</a:t>
                      </a:r>
                    </a:p>
                  </a:txBody>
                  <a:tcPr marL="0" marR="0" marT="0" marB="0"/>
                </a:tc>
                <a:tc>
                  <a:txBody>
                    <a:bodyPr/>
                    <a:lstStyle/>
                    <a:p>
                      <a:pPr algn="ctr" latinLnBrk="1">
                        <a:lnSpc>
                          <a:spcPts val="900"/>
                        </a:lnSpc>
                        <a:buNone/>
                      </a:pPr>
                      <a:r>
                        <a:rPr lang="en-US"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1.75</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1.86</a:t>
                      </a:r>
                    </a:p>
                    <a:p>
                      <a:pPr marL="0" algn="ctr" defTabSz="914400" rtl="0" eaLnBrk="1" latinLnBrk="1" hangingPunct="1">
                        <a:lnSpc>
                          <a:spcPts val="900"/>
                        </a:lnSpc>
                        <a:buNone/>
                      </a:pPr>
                      <a:r>
                        <a:rPr kumimoji="1" 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+6</a:t>
                      </a:r>
                      <a:r>
                        <a:rPr kumimoji="1" 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.29%）</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2.00</a:t>
                      </a:r>
                    </a:p>
                    <a:p>
                      <a:pPr marL="0" algn="ctr" defTabSz="914400" rtl="0" eaLnBrk="1" latinLnBrk="1" hangingPunct="1">
                        <a:lnSpc>
                          <a:spcPts val="900"/>
                        </a:lnSpc>
                        <a:buNone/>
                      </a:pPr>
                      <a:r>
                        <a:rPr kumimoji="1" lang="en-US" altLang="ja-JP" sz="900" kern="12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(+14.3%)</a:t>
                      </a:r>
                    </a:p>
                  </a:txBody>
                  <a:tcPr marL="68580" marR="68580" marT="0" marB="0" anchor="ctr"/>
                </a:tc>
                <a:extLst>
                  <a:ext uri="{0D108BD9-81ED-4DB2-BD59-A6C34878D82A}">
                    <a16:rowId xmlns:a16="http://schemas.microsoft.com/office/drawing/2014/main" val="2389076870"/>
                  </a:ext>
                </a:extLst>
              </a:tr>
              <a:tr h="244079">
                <a:tc>
                  <a:txBody>
                    <a:bodyPr/>
                    <a:lstStyle/>
                    <a:p>
                      <a:pPr algn="ctr"/>
                      <a:r>
                        <a:rPr kumimoji="1" lang="ja-JP" altLang="en-US" sz="900" b="0" dirty="0">
                          <a:solidFill>
                            <a:srgbClr val="0000FF"/>
                          </a:solidFill>
                          <a:latin typeface="ＭＳ Ｐゴシック" panose="020B0600070205080204" pitchFamily="50" charset="-128"/>
                          <a:ea typeface="ＭＳ Ｐゴシック" panose="020B0600070205080204" pitchFamily="50" charset="-128"/>
                        </a:rPr>
                        <a:t>降雨量</a:t>
                      </a:r>
                      <a:endParaRPr kumimoji="1" lang="en-US" altLang="ja-JP" sz="900" b="0" dirty="0">
                        <a:solidFill>
                          <a:srgbClr val="0000FF"/>
                        </a:solidFill>
                        <a:latin typeface="ＭＳ Ｐゴシック" panose="020B0600070205080204" pitchFamily="50" charset="-128"/>
                        <a:ea typeface="ＭＳ Ｐゴシック" panose="020B0600070205080204" pitchFamily="50" charset="-128"/>
                      </a:endParaRPr>
                    </a:p>
                    <a:p>
                      <a:pPr algn="ctr"/>
                      <a:r>
                        <a:rPr kumimoji="1" lang="en-US" altLang="ja-JP" sz="900" b="0" dirty="0">
                          <a:solidFill>
                            <a:schemeClr val="tx1"/>
                          </a:solidFill>
                          <a:latin typeface="ＭＳ Ｐゴシック" panose="020B0600070205080204" pitchFamily="50" charset="-128"/>
                          <a:ea typeface="ＭＳ Ｐゴシック" panose="020B0600070205080204" pitchFamily="50" charset="-128"/>
                        </a:rPr>
                        <a:t>(mm)</a:t>
                      </a:r>
                    </a:p>
                  </a:txBody>
                  <a:tcPr marL="0" marR="0" marT="0" marB="0"/>
                </a:tc>
                <a:tc>
                  <a:txBody>
                    <a:bodyPr/>
                    <a:lstStyle/>
                    <a:p>
                      <a:pPr algn="ctr" latinLnBrk="1">
                        <a:lnSpc>
                          <a:spcPts val="900"/>
                        </a:lnSpc>
                        <a:buNone/>
                      </a:pPr>
                      <a:r>
                        <a:rPr lang="en-US"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3.59</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3.65</a:t>
                      </a:r>
                    </a:p>
                    <a:p>
                      <a:pPr algn="ctr" latinLnBrk="1">
                        <a:lnSpc>
                          <a:spcPts val="900"/>
                        </a:lnSpc>
                        <a:buNone/>
                      </a:pP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+1.67%</a:t>
                      </a: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3.66</a:t>
                      </a:r>
                    </a:p>
                    <a:p>
                      <a:pPr marL="0" algn="ctr" defTabSz="914400" rtl="0" eaLnBrk="1" latinLnBrk="1" hangingPunct="1">
                        <a:lnSpc>
                          <a:spcPts val="900"/>
                        </a:lnSpc>
                        <a:buNone/>
                      </a:pPr>
                      <a:r>
                        <a:rPr kumimoji="1" lang="en-US" altLang="ja-JP" sz="900" kern="12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(+1.95%)</a:t>
                      </a:r>
                    </a:p>
                  </a:txBody>
                  <a:tcPr marL="68580" marR="68580" marT="0" marB="0" anchor="ctr"/>
                </a:tc>
                <a:extLst>
                  <a:ext uri="{0D108BD9-81ED-4DB2-BD59-A6C34878D82A}">
                    <a16:rowId xmlns:a16="http://schemas.microsoft.com/office/drawing/2014/main" val="1287868184"/>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900" b="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降雪水量</a:t>
                      </a:r>
                      <a:endParaRPr lang="en-US" altLang="ja-JP" sz="900" b="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b="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(mm)</a:t>
                      </a:r>
                      <a:endParaRPr lang="ja-JP" altLang="ja-JP" sz="800" b="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0" marR="0" marT="0" marB="0"/>
                </a:tc>
                <a:tc>
                  <a:txBody>
                    <a:bodyPr/>
                    <a:lstStyle/>
                    <a:p>
                      <a:pPr algn="ctr" latinLnBrk="1">
                        <a:lnSpc>
                          <a:spcPts val="900"/>
                        </a:lnSpc>
                        <a:buNone/>
                      </a:pPr>
                      <a:r>
                        <a:rPr lang="en-US" altLang="ja-JP"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0.06</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0.02</a:t>
                      </a:r>
                    </a:p>
                    <a:p>
                      <a:pPr marL="0" algn="ctr" defTabSz="914400" rtl="0" eaLnBrk="1" latinLnBrk="1" hangingPunct="1">
                        <a:lnSpc>
                          <a:spcPts val="900"/>
                        </a:lnSpc>
                        <a:buNone/>
                      </a:pPr>
                      <a:r>
                        <a:rPr kumimoji="1" 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（-0.04mm）</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0.00</a:t>
                      </a:r>
                    </a:p>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en-US" altLang="ja-JP"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-0.06mm</a:t>
                      </a: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68580" marR="68580" marT="0" marB="0" anchor="ctr"/>
                </a:tc>
                <a:extLst>
                  <a:ext uri="{0D108BD9-81ED-4DB2-BD59-A6C34878D82A}">
                    <a16:rowId xmlns:a16="http://schemas.microsoft.com/office/drawing/2014/main" val="4069868267"/>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kern="120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融雪水量</a:t>
                      </a:r>
                      <a:endParaRPr kumimoji="1" lang="en-US" altLang="ja-JP" sz="900" b="0" kern="120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(mm)</a:t>
                      </a:r>
                      <a:endParaRPr kumimoji="1" lang="ja-JP" altLang="en-US"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0" marR="0" marT="0" marB="0"/>
                </a:tc>
                <a:tc>
                  <a:txBody>
                    <a:bodyPr/>
                    <a:lstStyle/>
                    <a:p>
                      <a:pPr algn="ctr" latinLnBrk="1">
                        <a:lnSpc>
                          <a:spcPts val="900"/>
                        </a:lnSpc>
                        <a:buNone/>
                      </a:pPr>
                      <a:r>
                        <a:rPr lang="en-US" altLang="ja-JP"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0.04</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0.01</a:t>
                      </a:r>
                    </a:p>
                    <a:p>
                      <a:pPr marL="0" algn="ctr" defTabSz="914400" rtl="0" eaLnBrk="1" latinLnBrk="1" hangingPunct="1">
                        <a:lnSpc>
                          <a:spcPts val="900"/>
                        </a:lnSpc>
                        <a:buNone/>
                      </a:pP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-0.03mm</a:t>
                      </a: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0.00</a:t>
                      </a:r>
                    </a:p>
                    <a:p>
                      <a:pPr algn="ctr" latinLnBrk="1">
                        <a:lnSpc>
                          <a:spcPts val="900"/>
                        </a:lnSpc>
                        <a:buNone/>
                      </a:pPr>
                      <a:r>
                        <a:rPr kumimoji="1" lang="en-US" altLang="ja-JP" sz="900" kern="12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(-0.04mm)</a:t>
                      </a:r>
                    </a:p>
                  </a:txBody>
                  <a:tcPr marL="68580" marR="68580" marT="0" marB="0" anchor="ctr"/>
                </a:tc>
                <a:extLst>
                  <a:ext uri="{0D108BD9-81ED-4DB2-BD59-A6C34878D82A}">
                    <a16:rowId xmlns:a16="http://schemas.microsoft.com/office/drawing/2014/main" val="2788000451"/>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kern="120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河川流量</a:t>
                      </a:r>
                      <a:r>
                        <a:rPr kumimoji="1" lang="ja-JP" altLang="en-US"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m3/s</a:t>
                      </a:r>
                      <a:r>
                        <a:rPr kumimoji="1" lang="ja-JP" altLang="en-US"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0" marR="0" marT="0" marB="0"/>
                </a:tc>
                <a:tc>
                  <a:txBody>
                    <a:bodyPr/>
                    <a:lstStyle/>
                    <a:p>
                      <a:pPr algn="ctr" latinLnBrk="1">
                        <a:lnSpc>
                          <a:spcPts val="900"/>
                        </a:lnSpc>
                        <a:buNone/>
                      </a:pPr>
                      <a:r>
                        <a:rPr lang="en-US" altLang="ja-JP"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8.75</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8.57</a:t>
                      </a:r>
                    </a:p>
                    <a:p>
                      <a:pPr marL="0" marR="0" lvl="0" indent="0" algn="ctr" defTabSz="914400" rtl="0" eaLnBrk="1" fontAlgn="auto" latinLnBrk="1" hangingPunct="1">
                        <a:lnSpc>
                          <a:spcPts val="900"/>
                        </a:lnSpc>
                        <a:spcBef>
                          <a:spcPts val="0"/>
                        </a:spcBef>
                        <a:spcAft>
                          <a:spcPts val="0"/>
                        </a:spcAft>
                        <a:buClrTx/>
                        <a:buSzTx/>
                        <a:buFontTx/>
                        <a:buNone/>
                        <a:tabLst/>
                        <a:defRPr/>
                      </a:pP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-2.06%</a:t>
                      </a: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8.20</a:t>
                      </a:r>
                    </a:p>
                    <a:p>
                      <a:pPr algn="ctr" latinLnBrk="1">
                        <a:lnSpc>
                          <a:spcPts val="900"/>
                        </a:lnSpc>
                        <a:buNone/>
                      </a:pPr>
                      <a:r>
                        <a:rPr kumimoji="1" lang="en-US" altLang="ja-JP" sz="900" kern="12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(-6.29%)</a:t>
                      </a:r>
                    </a:p>
                  </a:txBody>
                  <a:tcPr marL="68580" marR="68580" marT="0" marB="0" anchor="ctr"/>
                </a:tc>
                <a:extLst>
                  <a:ext uri="{0D108BD9-81ED-4DB2-BD59-A6C34878D82A}">
                    <a16:rowId xmlns:a16="http://schemas.microsoft.com/office/drawing/2014/main" val="2144880083"/>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kern="120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地下水位</a:t>
                      </a:r>
                      <a:endParaRPr kumimoji="1" lang="en-US" altLang="ja-JP" sz="900" b="0" kern="1200" dirty="0">
                        <a:solidFill>
                          <a:srgbClr val="0000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(m)</a:t>
                      </a:r>
                      <a:endParaRPr kumimoji="1" lang="ja-JP" altLang="en-US" sz="800" b="0" kern="1200" dirty="0">
                        <a:solidFill>
                          <a:schemeClr val="tx1"/>
                        </a:solidFill>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0" marR="0" marT="0" marB="0"/>
                </a:tc>
                <a:tc>
                  <a:txBody>
                    <a:bodyPr/>
                    <a:lstStyle/>
                    <a:p>
                      <a:pPr algn="ctr" latinLnBrk="1">
                        <a:lnSpc>
                          <a:spcPts val="900"/>
                        </a:lnSpc>
                        <a:buNone/>
                      </a:pPr>
                      <a:r>
                        <a:rPr lang="en-US" altLang="ja-JP" sz="900" dirty="0">
                          <a:solidFill>
                            <a:srgbClr val="000000"/>
                          </a:solidFill>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rPr>
                        <a:t>27.32</a:t>
                      </a:r>
                      <a:endParaRPr lang="ja-JP" sz="900" dirty="0">
                        <a:effectLst/>
                        <a:highlight>
                          <a:srgbClr val="66FFFF"/>
                        </a:highlight>
                        <a:latin typeface="ＭＳ Ｐゴシック" panose="020B0600070205080204" pitchFamily="50" charset="-128"/>
                        <a:ea typeface="ＭＳ Ｐゴシック" panose="020B0600070205080204" pitchFamily="50" charset="-128"/>
                        <a:cs typeface="Times New Roman" panose="02020603050405020304" pitchFamily="18" charset="0"/>
                      </a:endParaRPr>
                    </a:p>
                  </a:txBody>
                  <a:tcPr marL="68580" marR="68580" marT="0" marB="0" anchor="ctr"/>
                </a:tc>
                <a:tc>
                  <a:txBody>
                    <a:bodyPr/>
                    <a:lstStyle/>
                    <a:p>
                      <a:pPr algn="ctr" latinLnBrk="1">
                        <a:lnSpc>
                          <a:spcPts val="900"/>
                        </a:lnSpc>
                        <a:buNone/>
                      </a:pPr>
                      <a:r>
                        <a:rPr lang="en-US" sz="900" dirty="0">
                          <a:solidFill>
                            <a:srgbClr val="000000"/>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27.32</a:t>
                      </a:r>
                    </a:p>
                    <a:p>
                      <a:pPr marL="0" marR="0" lvl="0" indent="0" algn="ctr" defTabSz="914400" rtl="0" eaLnBrk="1" fontAlgn="auto" latinLnBrk="1" hangingPunct="1">
                        <a:lnSpc>
                          <a:spcPts val="900"/>
                        </a:lnSpc>
                        <a:spcBef>
                          <a:spcPts val="0"/>
                        </a:spcBef>
                        <a:spcAft>
                          <a:spcPts val="0"/>
                        </a:spcAft>
                        <a:buClrTx/>
                        <a:buSzTx/>
                        <a:buFontTx/>
                        <a:buNone/>
                        <a:tabLst/>
                        <a:defRPr/>
                      </a:pP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0.00m</a:t>
                      </a:r>
                      <a:r>
                        <a:rPr kumimoji="1" lang="ja-JP" altLang="en-US" sz="900" kern="1200" dirty="0">
                          <a:solidFill>
                            <a:schemeClr val="tx1"/>
                          </a:solidFill>
                          <a:effectLst/>
                          <a:highlight>
                            <a:srgbClr val="FFFFCC"/>
                          </a:highlight>
                          <a:latin typeface="ＭＳ Ｐゴシック" panose="020B0600070205080204" pitchFamily="50" charset="-128"/>
                          <a:ea typeface="ＭＳ Ｐゴシック" panose="020B0600070205080204" pitchFamily="50" charset="-128"/>
                          <a:cs typeface="Times New Roman" panose="02020603050405020304" pitchFamily="18" charset="0"/>
                        </a:rPr>
                        <a:t>）</a:t>
                      </a:r>
                    </a:p>
                  </a:txBody>
                  <a:tcPr marL="68580" marR="68580" marT="0" marB="0" anchor="ctr"/>
                </a:tc>
                <a:tc>
                  <a:txBody>
                    <a:bodyPr/>
                    <a:lstStyle/>
                    <a:p>
                      <a:pPr algn="ctr" latinLnBrk="1">
                        <a:lnSpc>
                          <a:spcPts val="900"/>
                        </a:lnSpc>
                        <a:buNone/>
                      </a:pPr>
                      <a:r>
                        <a:rPr lang="en-US" sz="9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27.32</a:t>
                      </a:r>
                    </a:p>
                    <a:p>
                      <a:pPr algn="ctr" latinLnBrk="1">
                        <a:lnSpc>
                          <a:spcPts val="900"/>
                        </a:lnSpc>
                        <a:buNone/>
                      </a:pPr>
                      <a:r>
                        <a:rPr kumimoji="1" lang="en-US" altLang="ja-JP" sz="900" kern="1200" dirty="0">
                          <a:solidFill>
                            <a:srgbClr val="000000"/>
                          </a:solidFill>
                          <a:effectLst/>
                          <a:highlight>
                            <a:srgbClr val="FFCCCC"/>
                          </a:highlight>
                          <a:latin typeface="ＭＳ Ｐゴシック" panose="020B0600070205080204" pitchFamily="50" charset="-128"/>
                          <a:ea typeface="ＭＳ Ｐゴシック" panose="020B0600070205080204" pitchFamily="50" charset="-128"/>
                          <a:cs typeface="Times New Roman" panose="02020603050405020304" pitchFamily="18" charset="0"/>
                        </a:rPr>
                        <a:t>(0.00m)</a:t>
                      </a:r>
                    </a:p>
                  </a:txBody>
                  <a:tcPr marL="68580" marR="68580" marT="0" marB="0" anchor="ctr"/>
                </a:tc>
                <a:extLst>
                  <a:ext uri="{0D108BD9-81ED-4DB2-BD59-A6C34878D82A}">
                    <a16:rowId xmlns:a16="http://schemas.microsoft.com/office/drawing/2014/main" val="1670986145"/>
                  </a:ext>
                </a:extLst>
              </a:tr>
            </a:tbl>
          </a:graphicData>
        </a:graphic>
      </p:graphicFrame>
      <p:sp>
        <p:nvSpPr>
          <p:cNvPr id="60" name="テキスト ボックス 59">
            <a:extLst>
              <a:ext uri="{FF2B5EF4-FFF2-40B4-BE49-F238E27FC236}">
                <a16:creationId xmlns:a16="http://schemas.microsoft.com/office/drawing/2014/main" id="{5E83A3DE-1B5C-76DD-8D71-F23DC6B1C32C}"/>
              </a:ext>
            </a:extLst>
          </p:cNvPr>
          <p:cNvSpPr txBox="1"/>
          <p:nvPr/>
        </p:nvSpPr>
        <p:spPr>
          <a:xfrm>
            <a:off x="3301508" y="1081186"/>
            <a:ext cx="5782284" cy="492443"/>
          </a:xfrm>
          <a:prstGeom prst="rect">
            <a:avLst/>
          </a:prstGeom>
          <a:noFill/>
        </p:spPr>
        <p:txBody>
          <a:bodyPr wrap="square" lIns="0" tIns="0" rIns="0" bIns="0" rtlCol="0">
            <a:spAutoFit/>
          </a:bodyPr>
          <a:lstStyle/>
          <a:p>
            <a:r>
              <a:rPr kumimoji="1" lang="en-US" altLang="ja-JP" sz="800" dirty="0"/>
              <a:t>※1:</a:t>
            </a:r>
            <a:r>
              <a:rPr kumimoji="1" lang="ja-JP" altLang="en-US" sz="800" dirty="0"/>
              <a:t>産業革命以降に全球の平均気温が</a:t>
            </a:r>
            <a:r>
              <a:rPr kumimoji="1" lang="en-US" altLang="ja-JP" sz="800" dirty="0"/>
              <a:t>2</a:t>
            </a:r>
            <a:r>
              <a:rPr kumimoji="1" lang="ja-JP" altLang="en-US" sz="800" dirty="0"/>
              <a:t>度上昇・</a:t>
            </a:r>
            <a:r>
              <a:rPr kumimoji="1" lang="en-US" altLang="ja-JP" sz="800" dirty="0"/>
              <a:t>4</a:t>
            </a:r>
            <a:r>
              <a:rPr kumimoji="1" lang="ja-JP" altLang="en-US" sz="800" dirty="0"/>
              <a:t>度上昇した条件での計算。なお、</a:t>
            </a:r>
            <a:r>
              <a:rPr kumimoji="1" lang="en-US" altLang="ja-JP" sz="800" dirty="0"/>
              <a:t>2</a:t>
            </a:r>
            <a:r>
              <a:rPr kumimoji="1" lang="ja-JP" altLang="en-US" sz="800" dirty="0"/>
              <a:t>度上昇はパリ協定の目標。</a:t>
            </a:r>
            <a:endParaRPr kumimoji="1" lang="en-US" altLang="ja-JP" sz="800" dirty="0"/>
          </a:p>
          <a:p>
            <a:r>
              <a:rPr kumimoji="1" lang="en-US" altLang="ja-JP" sz="800" dirty="0"/>
              <a:t>※2:</a:t>
            </a:r>
            <a:r>
              <a:rPr kumimoji="1" lang="ja-JP" altLang="en-US" sz="800" dirty="0"/>
              <a:t>全国版</a:t>
            </a:r>
            <a:r>
              <a:rPr kumimoji="1" lang="en-US" altLang="ja-JP" sz="800" dirty="0"/>
              <a:t>d4PDF</a:t>
            </a:r>
            <a:r>
              <a:rPr kumimoji="1" lang="ja-JP" altLang="en-US" sz="800" dirty="0"/>
              <a:t>ダウンスケーリングデータを用いて、</a:t>
            </a:r>
            <a:r>
              <a:rPr kumimoji="1" lang="en-US" altLang="ja-JP" sz="800" dirty="0"/>
              <a:t>Dual-Window</a:t>
            </a:r>
            <a:r>
              <a:rPr kumimoji="1" lang="ja-JP" altLang="en-US" sz="800" dirty="0"/>
              <a:t>法でバイアス補正した上で、流域平均値で計算した。</a:t>
            </a:r>
            <a:endParaRPr kumimoji="1" lang="en-US" altLang="ja-JP" sz="800" dirty="0"/>
          </a:p>
          <a:p>
            <a:r>
              <a:rPr kumimoji="1" lang="en-US" altLang="ja-JP" sz="800" dirty="0"/>
              <a:t>※3:</a:t>
            </a:r>
            <a:r>
              <a:rPr kumimoji="1" lang="ja-JP" altLang="en-US" sz="800" dirty="0"/>
              <a:t>４段のタンク型流出解析モデル（流量観測地点毎に空間分割）を用いて、代表地点で計算した。</a:t>
            </a:r>
            <a:endParaRPr kumimoji="1" lang="en-US" altLang="ja-JP" sz="800" dirty="0"/>
          </a:p>
          <a:p>
            <a:r>
              <a:rPr kumimoji="1" lang="en-US" altLang="ja-JP" sz="800" dirty="0"/>
              <a:t>※4:</a:t>
            </a:r>
            <a:r>
              <a:rPr kumimoji="1" lang="ja-JP" altLang="en-US" sz="800" dirty="0"/>
              <a:t>機械学習モデルにタンク型流出解析モデルの結果も入力値として用いるハイブリッド方式を用いて、代表地点で計算した。</a:t>
            </a:r>
            <a:endParaRPr kumimoji="1" lang="en-US" altLang="ja-JP" sz="800" dirty="0"/>
          </a:p>
        </p:txBody>
      </p:sp>
      <p:sp>
        <p:nvSpPr>
          <p:cNvPr id="43" name="スライド番号プレースホルダー 3">
            <a:extLst>
              <a:ext uri="{FF2B5EF4-FFF2-40B4-BE49-F238E27FC236}">
                <a16:creationId xmlns:a16="http://schemas.microsoft.com/office/drawing/2014/main" id="{D965056A-4970-05C6-6F27-E8AFECF18EE9}"/>
              </a:ext>
            </a:extLst>
          </p:cNvPr>
          <p:cNvSpPr>
            <a:spLocks noGrp="1"/>
          </p:cNvSpPr>
          <p:nvPr>
            <p:ph type="sldNum" sz="quarter" idx="12"/>
          </p:nvPr>
        </p:nvSpPr>
        <p:spPr>
          <a:xfrm>
            <a:off x="8732108" y="6590270"/>
            <a:ext cx="411892" cy="267730"/>
          </a:xfrm>
        </p:spPr>
        <p:txBody>
          <a:bodyPr anchor="b"/>
          <a:lstStyle/>
          <a:p>
            <a:fld id="{C3EA3408-B5FE-4325-AFF9-ACCCA0F9E5FF}" type="slidenum">
              <a:rPr kumimoji="1" lang="ja-JP" altLang="en-US" sz="1000" smtClean="0"/>
              <a:pPr/>
              <a:t>2</a:t>
            </a:fld>
            <a:endParaRPr kumimoji="1" lang="ja-JP" altLang="en-US" sz="1000" dirty="0"/>
          </a:p>
        </p:txBody>
      </p:sp>
      <p:sp>
        <p:nvSpPr>
          <p:cNvPr id="62" name="テキスト ボックス 61">
            <a:extLst>
              <a:ext uri="{FF2B5EF4-FFF2-40B4-BE49-F238E27FC236}">
                <a16:creationId xmlns:a16="http://schemas.microsoft.com/office/drawing/2014/main" id="{E70B619B-8798-EFF7-6B08-AB4BE0EC0ECE}"/>
              </a:ext>
            </a:extLst>
          </p:cNvPr>
          <p:cNvSpPr txBox="1"/>
          <p:nvPr/>
        </p:nvSpPr>
        <p:spPr>
          <a:xfrm>
            <a:off x="0" y="6691221"/>
            <a:ext cx="8366233" cy="215444"/>
          </a:xfrm>
          <a:prstGeom prst="rect">
            <a:avLst/>
          </a:prstGeom>
          <a:noFill/>
        </p:spPr>
        <p:txBody>
          <a:bodyPr wrap="square">
            <a:spAutoFit/>
          </a:bodyPr>
          <a:lstStyle/>
          <a:p>
            <a:r>
              <a:rPr kumimoji="1" lang="ja-JP" altLang="en-US" sz="800" b="1" dirty="0">
                <a:solidFill>
                  <a:schemeClr val="tx1"/>
                </a:solidFill>
                <a:highlight>
                  <a:srgbClr val="00FFFF"/>
                </a:highlight>
                <a:latin typeface="Meiryo UI" panose="020B0604030504040204" pitchFamily="50" charset="-128"/>
                <a:ea typeface="Meiryo UI" panose="020B0604030504040204" pitchFamily="50" charset="-128"/>
              </a:rPr>
              <a:t>出典</a:t>
            </a:r>
            <a:r>
              <a:rPr kumimoji="1" lang="ja-JP" altLang="en-US" sz="800" b="1" dirty="0">
                <a:solidFill>
                  <a:schemeClr val="tx1"/>
                </a:solidFill>
                <a:latin typeface="Meiryo UI" panose="020B0604030504040204" pitchFamily="50" charset="-128"/>
                <a:ea typeface="Meiryo UI" panose="020B0604030504040204" pitchFamily="50" charset="-128"/>
              </a:rPr>
              <a:t>：西村宗倫，櫻井佳世，柴川大雅，高田望，嶋谷祐馬，山本陽子</a:t>
            </a:r>
            <a:r>
              <a:rPr kumimoji="1" lang="en-US" altLang="ja-JP" sz="800" b="1" dirty="0">
                <a:solidFill>
                  <a:schemeClr val="tx1"/>
                </a:solidFill>
                <a:latin typeface="Meiryo UI" panose="020B0604030504040204" pitchFamily="50" charset="-128"/>
                <a:ea typeface="Meiryo UI" panose="020B0604030504040204" pitchFamily="50" charset="-128"/>
              </a:rPr>
              <a:t>: </a:t>
            </a:r>
            <a:r>
              <a:rPr kumimoji="1" lang="ja-JP" altLang="en-US" sz="800" b="1" dirty="0">
                <a:solidFill>
                  <a:schemeClr val="tx1"/>
                </a:solidFill>
                <a:latin typeface="Meiryo UI" panose="020B0604030504040204" pitchFamily="50" charset="-128"/>
                <a:ea typeface="Meiryo UI" panose="020B0604030504040204" pitchFamily="50" charset="-128"/>
              </a:rPr>
              <a:t>気候変動による流域水資源への影響評価のケーススタディ</a:t>
            </a:r>
            <a:r>
              <a:rPr kumimoji="1" lang="en-US" altLang="ja-JP" sz="800" b="1" dirty="0">
                <a:solidFill>
                  <a:schemeClr val="tx1"/>
                </a:solidFill>
                <a:latin typeface="Meiryo UI" panose="020B0604030504040204" pitchFamily="50" charset="-128"/>
                <a:ea typeface="Meiryo UI" panose="020B0604030504040204" pitchFamily="50" charset="-128"/>
              </a:rPr>
              <a:t>, </a:t>
            </a:r>
            <a:r>
              <a:rPr kumimoji="1" lang="ja-JP" altLang="en-US" sz="800" b="1" dirty="0">
                <a:solidFill>
                  <a:schemeClr val="tx1"/>
                </a:solidFill>
                <a:latin typeface="Meiryo UI" panose="020B0604030504040204" pitchFamily="50" charset="-128"/>
                <a:ea typeface="Meiryo UI" panose="020B0604030504040204" pitchFamily="50" charset="-128"/>
              </a:rPr>
              <a:t>河川技術論文集</a:t>
            </a:r>
            <a:r>
              <a:rPr kumimoji="1" lang="en-US" altLang="ja-JP" sz="800" b="1" dirty="0">
                <a:solidFill>
                  <a:schemeClr val="tx1"/>
                </a:solidFill>
                <a:latin typeface="Meiryo UI" panose="020B0604030504040204" pitchFamily="50" charset="-128"/>
                <a:ea typeface="Meiryo UI" panose="020B0604030504040204" pitchFamily="50" charset="-128"/>
              </a:rPr>
              <a:t>, </a:t>
            </a:r>
            <a:r>
              <a:rPr kumimoji="1" lang="ja-JP" altLang="en-US" sz="800" b="1" dirty="0">
                <a:solidFill>
                  <a:schemeClr val="tx1"/>
                </a:solidFill>
                <a:latin typeface="Meiryo UI" panose="020B0604030504040204" pitchFamily="50" charset="-128"/>
                <a:ea typeface="Meiryo UI" panose="020B0604030504040204" pitchFamily="50" charset="-128"/>
              </a:rPr>
              <a:t>第</a:t>
            </a:r>
            <a:r>
              <a:rPr kumimoji="1" lang="en-US" altLang="ja-JP" sz="800" b="1" dirty="0">
                <a:solidFill>
                  <a:schemeClr val="tx1"/>
                </a:solidFill>
                <a:latin typeface="Meiryo UI" panose="020B0604030504040204" pitchFamily="50" charset="-128"/>
                <a:ea typeface="Meiryo UI" panose="020B0604030504040204" pitchFamily="50" charset="-128"/>
              </a:rPr>
              <a:t>32</a:t>
            </a:r>
            <a:r>
              <a:rPr kumimoji="1" lang="ja-JP" altLang="en-US" sz="800" b="1" dirty="0">
                <a:solidFill>
                  <a:schemeClr val="tx1"/>
                </a:solidFill>
                <a:latin typeface="Meiryo UI" panose="020B0604030504040204" pitchFamily="50" charset="-128"/>
                <a:ea typeface="Meiryo UI" panose="020B0604030504040204" pitchFamily="50" charset="-128"/>
              </a:rPr>
              <a:t>巻</a:t>
            </a:r>
            <a:r>
              <a:rPr kumimoji="1" lang="en-US" altLang="ja-JP" sz="800" b="1" dirty="0">
                <a:solidFill>
                  <a:schemeClr val="tx1"/>
                </a:solidFill>
                <a:latin typeface="Meiryo UI" panose="020B0604030504040204" pitchFamily="50" charset="-128"/>
                <a:ea typeface="Meiryo UI" panose="020B0604030504040204" pitchFamily="50" charset="-128"/>
              </a:rPr>
              <a:t>, pp.649-654, 2026.</a:t>
            </a:r>
            <a:r>
              <a:rPr kumimoji="1" lang="ja-JP" altLang="en-US" sz="800" b="1" dirty="0">
                <a:solidFill>
                  <a:schemeClr val="tx1"/>
                </a:solidFill>
                <a:latin typeface="Meiryo UI" panose="020B0604030504040204" pitchFamily="50" charset="-128"/>
                <a:ea typeface="Meiryo UI" panose="020B0604030504040204" pitchFamily="50" charset="-128"/>
              </a:rPr>
              <a:t> </a:t>
            </a:r>
            <a:endParaRPr lang="ja-JP" altLang="en-US" dirty="0"/>
          </a:p>
        </p:txBody>
      </p:sp>
    </p:spTree>
    <p:extLst>
      <p:ext uri="{BB962C8B-B14F-4D97-AF65-F5344CB8AC3E}">
        <p14:creationId xmlns:p14="http://schemas.microsoft.com/office/powerpoint/2010/main" val="274630237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ユーザー定義 3">
      <a:majorFont>
        <a:latin typeface="游ゴシック"/>
        <a:ea typeface="游ゴシック"/>
        <a:cs typeface=""/>
      </a:majorFont>
      <a:minorFont>
        <a:latin typeface="游ゴシック"/>
        <a:ea typeface="游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C677D3C151166E4CA2D20F2D62FB8083" ma:contentTypeVersion="14" ma:contentTypeDescription="新しいドキュメントを作成します。" ma:contentTypeScope="" ma:versionID="3eab9b5cadcdd1bc978d9c3972b8a99c">
  <xsd:schema xmlns:xsd="http://www.w3.org/2001/XMLSchema" xmlns:xs="http://www.w3.org/2001/XMLSchema" xmlns:p="http://schemas.microsoft.com/office/2006/metadata/properties" xmlns:ns2="d44b7354-56c2-4c6f-a1c9-99cfe8ed7b50" xmlns:ns3="112e65ba-88cc-4383-8b2f-88cb75523f7a" targetNamespace="http://schemas.microsoft.com/office/2006/metadata/properties" ma:root="true" ma:fieldsID="db66a7c72bc71b9ceec171608c912b42" ns2:_="" ns3:_="">
    <xsd:import namespace="d44b7354-56c2-4c6f-a1c9-99cfe8ed7b50"/>
    <xsd:import namespace="112e65ba-88cc-4383-8b2f-88cb75523f7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4b7354-56c2-4c6f-a1c9-99cfe8ed7b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画像タグ" ma:readOnly="false" ma:fieldId="{5cf76f15-5ced-4ddc-b409-7134ff3c332f}" ma:taxonomyMulti="true" ma:sspId="32dd98ac-7f38-441c-8624-e0daaf53fd8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2e65ba-88cc-4383-8b2f-88cb75523f7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66263855-33bf-4316-b4f4-8d3d606b36e8}" ma:internalName="TaxCatchAll" ma:showField="CatchAllData" ma:web="112e65ba-88cc-4383-8b2f-88cb75523f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44b7354-56c2-4c6f-a1c9-99cfe8ed7b50">
      <Terms xmlns="http://schemas.microsoft.com/office/infopath/2007/PartnerControls"/>
    </lcf76f155ced4ddcb4097134ff3c332f>
    <TaxCatchAll xmlns="112e65ba-88cc-4383-8b2f-88cb75523f7a" xsi:nil="true"/>
  </documentManagement>
</p:properties>
</file>

<file path=customXml/itemProps1.xml><?xml version="1.0" encoding="utf-8"?>
<ds:datastoreItem xmlns:ds="http://schemas.openxmlformats.org/officeDocument/2006/customXml" ds:itemID="{0B381348-FF97-43FB-B059-8B9E27408BA2}"/>
</file>

<file path=customXml/itemProps2.xml><?xml version="1.0" encoding="utf-8"?>
<ds:datastoreItem xmlns:ds="http://schemas.openxmlformats.org/officeDocument/2006/customXml" ds:itemID="{6C0BBCA3-B90B-42B0-9345-D313896D76B1}"/>
</file>

<file path=customXml/itemProps3.xml><?xml version="1.0" encoding="utf-8"?>
<ds:datastoreItem xmlns:ds="http://schemas.openxmlformats.org/officeDocument/2006/customXml" ds:itemID="{2A2364DA-8151-4DB7-B3A4-DBD0B77A48E4}"/>
</file>

<file path=docProps/app.xml><?xml version="1.0" encoding="utf-8"?>
<Properties xmlns="http://schemas.openxmlformats.org/officeDocument/2006/extended-properties" xmlns:vt="http://schemas.openxmlformats.org/officeDocument/2006/docPropsVTypes">
  <Template>Office Theme</Template>
  <TotalTime>14736</TotalTime>
  <Words>997</Words>
  <Application>Microsoft Office PowerPoint</Application>
  <PresentationFormat>画面に合わせる (4:3)</PresentationFormat>
  <Paragraphs>204</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Meiryo UI</vt:lpstr>
      <vt:lpstr>ＭＳ Ｐゴシック</vt:lpstr>
      <vt:lpstr>ＭＳ 明朝</vt:lpstr>
      <vt:lpstr>游ゴシック</vt:lpstr>
      <vt:lpstr>Arial</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MEC 柴川</dc:creator>
  <cp:lastModifiedBy>西村 宗倫</cp:lastModifiedBy>
  <cp:revision>483</cp:revision>
  <cp:lastPrinted>2026-04-03T01:14:49Z</cp:lastPrinted>
  <dcterms:created xsi:type="dcterms:W3CDTF">2025-01-24T04:50:09Z</dcterms:created>
  <dcterms:modified xsi:type="dcterms:W3CDTF">2026-07-17T00:07:36Z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0x010100C677D3C151166E4CA2D20F2D62FB8083</vt:lpwstr>
  </property>
</Properties>
</file>