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900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000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85665" autoAdjust="0"/>
  </p:normalViewPr>
  <p:slideViewPr>
    <p:cSldViewPr snapToGrid="0">
      <p:cViewPr varScale="1">
        <p:scale>
          <a:sx n="91" d="100"/>
          <a:sy n="91" d="100"/>
        </p:scale>
        <p:origin x="22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787" cy="498693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2"/>
            <a:ext cx="2949787" cy="498693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r">
              <a:defRPr sz="1200"/>
            </a:lvl1pPr>
          </a:lstStyle>
          <a:p>
            <a:fld id="{063D112D-405A-4784-A8BE-B3ECCB13EA03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1" tIns="45711" rIns="91421" bIns="457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8"/>
            <a:ext cx="5445760" cy="3913614"/>
          </a:xfrm>
          <a:prstGeom prst="rect">
            <a:avLst/>
          </a:prstGeom>
        </p:spPr>
        <p:txBody>
          <a:bodyPr vert="horz" lIns="91421" tIns="45711" rIns="91421" bIns="457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8"/>
            <a:ext cx="2949787" cy="498692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8"/>
            <a:ext cx="2949787" cy="498692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r">
              <a:defRPr sz="1200"/>
            </a:lvl1pPr>
          </a:lstStyle>
          <a:p>
            <a:fld id="{FD3B478F-E83F-498C-95BA-C6C703FC23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50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20432-5607-378C-8E31-16C5ED9E8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51C87A-9FA5-051B-40E8-B89977603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F48900-38B6-6645-94CD-A709AE225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65B7E-C3E7-34A8-F20E-E16FC239F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B478F-E83F-498C-95BA-C6C703FC23D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330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7EF0D-4EA7-43BA-AAFE-43E5DF73872E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28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A15A-A3B7-4534-B0DF-E5D11138E636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94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D243-E1D9-4618-9C42-17275DF6B26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88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9AAB-8C31-48A8-8457-FFDD79DA964D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25363"/>
            <a:ext cx="2057400" cy="365125"/>
          </a:xfrm>
        </p:spPr>
        <p:txBody>
          <a:bodyPr/>
          <a:lstStyle>
            <a:lvl1pPr>
              <a:defRPr sz="2400"/>
            </a:lvl1pPr>
          </a:lstStyle>
          <a:p>
            <a:fld id="{C3EA3408-B5FE-4325-AFF9-ACCCA0F9E5FF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647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CD9F-E831-4099-A149-4CE216D19B3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56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A52B-0DA5-45DE-808F-9DD6886363F4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706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545C8-BBE5-4790-BA2C-BEFFD6DF8C80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28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03DF1-5374-421C-8186-32E39D1EAD0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20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362-7174-47E9-B988-616057F8BD00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16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37B7-E672-4325-9E73-961D893B403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10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BA56-B5FD-4050-8771-053367F18171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9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A984F1-9B3C-4C5C-BE4A-930535A4E2FC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76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FFFFD-13A6-FC1C-0613-618182288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1E70BEEF-9AA9-5A0F-DEB6-E2F50BBD1A28}"/>
              </a:ext>
            </a:extLst>
          </p:cNvPr>
          <p:cNvSpPr txBox="1">
            <a:spLocks/>
          </p:cNvSpPr>
          <p:nvPr/>
        </p:nvSpPr>
        <p:spPr>
          <a:xfrm>
            <a:off x="54401" y="1238257"/>
            <a:ext cx="8992611" cy="824741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72000" tIns="36000" rIns="7200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SzPct val="100000"/>
              <a:buFont typeface="Aptos" panose="020B0004020202020204" pitchFamily="34" charset="0"/>
              <a:buChar char="○"/>
            </a:pP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これまでの研究成果では、</a:t>
            </a:r>
            <a:r>
              <a:rPr lang="ja-JP" altLang="en-US" sz="13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年間値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でみると、年積算降水量に大きな変化はないものの、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降水パターンの極端化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や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蒸発散量の増加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により、渇水時の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年積算流量の減少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が確認される</a:t>
            </a:r>
            <a:r>
              <a:rPr lang="en-US" altLang="ja-JP" sz="135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3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  <a:buSzPct val="100000"/>
              <a:buFont typeface="Aptos" panose="020B0004020202020204" pitchFamily="34" charset="0"/>
              <a:buChar char="○"/>
            </a:pPr>
            <a:r>
              <a:rPr lang="ja-JP" altLang="en-US" sz="13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季節的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にみると、冬季の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降雪→降雨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の変化により、河川流量や地下水位の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季節変動パターンの変化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の事例が確認される</a:t>
            </a:r>
            <a:r>
              <a:rPr lang="en-US" altLang="ja-JP" sz="135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※3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DB0DCB92-9957-466B-60AC-B29734A04F66}"/>
              </a:ext>
            </a:extLst>
          </p:cNvPr>
          <p:cNvSpPr/>
          <p:nvPr/>
        </p:nvSpPr>
        <p:spPr>
          <a:xfrm>
            <a:off x="73296" y="17693"/>
            <a:ext cx="8997407" cy="369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気候変動による水資源への影響評価（国総研）</a:t>
            </a:r>
            <a:endParaRPr kumimoji="1" lang="ja-JP" altLang="en-US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58B528AD-9AB5-DD97-7662-019BC90318E1}"/>
              </a:ext>
            </a:extLst>
          </p:cNvPr>
          <p:cNvSpPr/>
          <p:nvPr/>
        </p:nvSpPr>
        <p:spPr>
          <a:xfrm>
            <a:off x="17173" y="6504132"/>
            <a:ext cx="9254617" cy="331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※1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：西村宗倫，高田望，因幡直希，坂本光司，柴川大雅，吉田翔，三浦悠，渡部哲史，仲江川敏之，竹下哲也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全国版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d4PDF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ダウンスケーリングデータのバイアス補正データの開発と公開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河川技術論文集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巻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pp.421-426, 2025.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5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  <a:r>
              <a:rPr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西村宗倫，高田望，坂本光司，嶋谷祐馬，柴川大雅，因幡直希，仲江川敏之，池淵周一，竹下哲也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WBC-d4PDF5km(2022)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を用いた気候変動による渇水への影響のマクロ的評価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2025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年土木学会論文集（地球環境），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Vol.81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No.27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25-27035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2025.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を元に一部改変している。</a:t>
            </a:r>
            <a:endParaRPr kumimoji="1" lang="en-US" altLang="ja-JP" sz="5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95350" indent="-895350"/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※3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：西村宗倫，櫻井佳世，柴川大雅，高田望，嶋谷祐馬，山本陽子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気候変動による流域水資源への影響評価のケーススタディ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河川技術論文集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32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巻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pp.649-654, 2026.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を元に一部改編している。</a:t>
            </a:r>
            <a:endParaRPr kumimoji="1" lang="en-US" altLang="ja-JP" sz="5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95350" indent="-895350"/>
            <a:r>
              <a:rPr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　　　　　　　　　　　　　　　　　　　　　　　　　　　　　　　　　　　　　　　　　　　　　　　　　　　　　　　　　　　　　　　（いずれも、文部科学省気候変動予測先端研究プログラムのもと地球シミュレータを用いて</a:t>
            </a:r>
            <a:r>
              <a:rPr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d4PDF</a:t>
            </a:r>
            <a:r>
              <a:rPr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を全国</a:t>
            </a:r>
            <a:r>
              <a:rPr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5km</a:t>
            </a:r>
            <a:r>
              <a:rPr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メッシュで力学的ダウンスケールしたデータを用いている。</a:t>
            </a:r>
            <a:r>
              <a:rPr kumimoji="1" lang="ja-JP" altLang="en-US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kumimoji="1" lang="en-US" altLang="ja-JP" sz="5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</a:p>
        </p:txBody>
      </p:sp>
      <p:sp>
        <p:nvSpPr>
          <p:cNvPr id="127" name="二等辺三角形 126">
            <a:extLst>
              <a:ext uri="{FF2B5EF4-FFF2-40B4-BE49-F238E27FC236}">
                <a16:creationId xmlns:a16="http://schemas.microsoft.com/office/drawing/2014/main" id="{201B8997-3F6A-8897-E30E-FB4932C4EDD6}"/>
              </a:ext>
            </a:extLst>
          </p:cNvPr>
          <p:cNvSpPr/>
          <p:nvPr/>
        </p:nvSpPr>
        <p:spPr>
          <a:xfrm flipV="1">
            <a:off x="3903210" y="1071112"/>
            <a:ext cx="874364" cy="105249"/>
          </a:xfrm>
          <a:prstGeom prst="triangle">
            <a:avLst>
              <a:gd name="adj" fmla="val 49242"/>
            </a:avLst>
          </a:prstGeom>
          <a:pattFill prst="ltDn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142682DB-E58B-3BAA-69D7-5EB0C011DCAF}"/>
              </a:ext>
            </a:extLst>
          </p:cNvPr>
          <p:cNvSpPr txBox="1">
            <a:spLocks/>
          </p:cNvSpPr>
          <p:nvPr/>
        </p:nvSpPr>
        <p:spPr>
          <a:xfrm>
            <a:off x="62341" y="494679"/>
            <a:ext cx="8992611" cy="51346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72000" tIns="36000" rIns="7200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SzPct val="100000"/>
              <a:buFont typeface="Aptos" panose="020B0004020202020204" pitchFamily="34" charset="0"/>
              <a:buChar char="○"/>
            </a:pP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国土交通省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国土技術政策総合研究所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では、近年開発されている気候モデル（高解像・高アンサンブル）のアウトプットを用いて、</a:t>
            </a:r>
            <a:r>
              <a:rPr lang="ja-JP" altLang="en-US" sz="13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バイアス補正データを開発</a:t>
            </a:r>
            <a:r>
              <a:rPr lang="en-US" altLang="ja-JP" sz="135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※1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し、これを水資源分野に用いることで、</a:t>
            </a:r>
            <a:r>
              <a:rPr lang="ja-JP" altLang="en-US" sz="135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気候変動による水資源への影響評価</a:t>
            </a:r>
            <a:r>
              <a:rPr lang="ja-JP" altLang="en-US" sz="1350" dirty="0">
                <a:latin typeface="Meiryo UI" panose="020B0604030504040204" pitchFamily="50" charset="-128"/>
                <a:ea typeface="Meiryo UI" panose="020B0604030504040204" pitchFamily="50" charset="-128"/>
              </a:rPr>
              <a:t>を進めている。</a:t>
            </a:r>
            <a:endParaRPr lang="en-US" altLang="ja-JP" sz="135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699F5F9D-119D-20D3-81FF-16668E8A7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257" y="4495308"/>
            <a:ext cx="4514166" cy="1600012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8EFF074-5A10-C6EB-9AE2-5CB0023835FF}"/>
              </a:ext>
            </a:extLst>
          </p:cNvPr>
          <p:cNvSpPr/>
          <p:nvPr/>
        </p:nvSpPr>
        <p:spPr>
          <a:xfrm>
            <a:off x="54401" y="6011110"/>
            <a:ext cx="9254616" cy="331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図　</a:t>
            </a:r>
            <a:r>
              <a:rPr kumimoji="1" lang="en-US" altLang="ja-JP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WBC-d4PDF5km(2022)</a:t>
            </a:r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を用いた信濃川水系（長岡市域）における気候変動による水資源への影響評価（平均ハイドログラフ）</a:t>
            </a:r>
            <a:r>
              <a:rPr kumimoji="1" lang="en-US" altLang="ja-JP" sz="800" b="1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en-US" altLang="ja-JP" sz="800" b="1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endParaRPr kumimoji="1" lang="en-US" altLang="ja-JP" sz="800" b="1" baseline="30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54CB39-E705-0D2C-1D7F-3B5059759CE6}"/>
              </a:ext>
            </a:extLst>
          </p:cNvPr>
          <p:cNvSpPr txBox="1"/>
          <p:nvPr/>
        </p:nvSpPr>
        <p:spPr>
          <a:xfrm>
            <a:off x="-65746" y="1097114"/>
            <a:ext cx="11547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highlight>
                  <a:srgbClr val="FFFF00"/>
                </a:highlight>
              </a:rPr>
              <a:t>これまでの研究成果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7B3BFE-55FD-BD60-57CD-A77D89C9A95A}"/>
              </a:ext>
            </a:extLst>
          </p:cNvPr>
          <p:cNvSpPr txBox="1"/>
          <p:nvPr/>
        </p:nvSpPr>
        <p:spPr>
          <a:xfrm>
            <a:off x="-126528" y="376090"/>
            <a:ext cx="6381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highlight>
                  <a:srgbClr val="FFFF00"/>
                </a:highlight>
              </a:rPr>
              <a:t>概要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60F0559-EFF8-87D4-6769-654E8ACD9B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354" y="2561894"/>
            <a:ext cx="1440000" cy="1544127"/>
          </a:xfrm>
          <a:prstGeom prst="rect">
            <a:avLst/>
          </a:prstGeom>
        </p:spPr>
      </p:pic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96ABE113-9CA9-9A16-E917-3CD64C65ED8A}"/>
              </a:ext>
            </a:extLst>
          </p:cNvPr>
          <p:cNvSpPr txBox="1"/>
          <p:nvPr/>
        </p:nvSpPr>
        <p:spPr>
          <a:xfrm>
            <a:off x="625403" y="2205970"/>
            <a:ext cx="153587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08A9B84-A7B5-4425-9755-7B3B3B3BB4A0}"/>
              </a:ext>
            </a:extLst>
          </p:cNvPr>
          <p:cNvSpPr txBox="1"/>
          <p:nvPr/>
        </p:nvSpPr>
        <p:spPr>
          <a:xfrm>
            <a:off x="5299449" y="2198734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年蒸発散量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DAD57CF3-EA62-3775-6509-F1E8B4EDAC72}"/>
              </a:ext>
            </a:extLst>
          </p:cNvPr>
          <p:cNvSpPr txBox="1"/>
          <p:nvPr/>
        </p:nvSpPr>
        <p:spPr>
          <a:xfrm>
            <a:off x="7222483" y="2207794"/>
            <a:ext cx="1809677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1/10</a:t>
            </a:r>
            <a:r>
              <a:rPr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確率年の年積算流量</a:t>
            </a:r>
            <a:endParaRPr kumimoji="1" lang="en-US" altLang="ja-JP" sz="1200" b="1" baseline="30000" dirty="0">
              <a:solidFill>
                <a:srgbClr val="0000FF"/>
              </a:solidFill>
              <a:latin typeface="+mn-ea"/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54C6EE3C-CDF5-D8C7-E7AB-A37EC65B0A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633" y="2564111"/>
            <a:ext cx="1440000" cy="152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655FFB4C-49ED-2116-EED1-DD7710A874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79" y="2504702"/>
            <a:ext cx="1440000" cy="152147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テキスト ボックス 54">
            <a:extLst>
              <a:ext uri="{FF2B5EF4-FFF2-40B4-BE49-F238E27FC236}">
                <a16:creationId xmlns:a16="http://schemas.microsoft.com/office/drawing/2014/main" id="{5A26E102-35DF-9673-C458-1ADE780E63D2}"/>
              </a:ext>
            </a:extLst>
          </p:cNvPr>
          <p:cNvSpPr txBox="1"/>
          <p:nvPr/>
        </p:nvSpPr>
        <p:spPr>
          <a:xfrm>
            <a:off x="511608" y="2517653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3.14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0E18DD62-8E83-F7F0-EF8E-6F3ACB87E23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826179" y="4046786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5D5FBBE2-1731-40C7-8F99-6225FB2F9DE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5960879" y="4037621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209EB1EB-6206-CF8C-2BE6-F0E2C74DAA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8601" y="2512194"/>
            <a:ext cx="1440000" cy="1522704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4773DC98-CD6B-3C76-560C-9946437496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4340" y="2517654"/>
            <a:ext cx="1440000" cy="1519248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981E0901-63FA-8BCE-E360-94DC075FF5C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2578412" y="4053015"/>
            <a:ext cx="1332000" cy="161616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F0B6E89D-F177-578E-FD25-23ABBE5DACC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4241566" y="4056053"/>
            <a:ext cx="1332000" cy="161616"/>
          </a:xfrm>
          <a:prstGeom prst="rect">
            <a:avLst/>
          </a:prstGeom>
        </p:spPr>
      </p:pic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6A7A7D87-D604-C0C6-CD68-20D6671C7612}"/>
              </a:ext>
            </a:extLst>
          </p:cNvPr>
          <p:cNvSpPr txBox="1"/>
          <p:nvPr/>
        </p:nvSpPr>
        <p:spPr>
          <a:xfrm>
            <a:off x="1176728" y="3718083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対年降水量比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0.2%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7D7AE869-7913-D834-CB21-95812FA6D930}"/>
              </a:ext>
            </a:extLst>
          </p:cNvPr>
          <p:cNvSpPr txBox="1"/>
          <p:nvPr/>
        </p:nvSpPr>
        <p:spPr>
          <a:xfrm>
            <a:off x="2891988" y="3718004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対年降水量比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3.3%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0B1D052C-E969-C162-51E6-DC09FDCF4993}"/>
              </a:ext>
            </a:extLst>
          </p:cNvPr>
          <p:cNvSpPr txBox="1"/>
          <p:nvPr/>
        </p:nvSpPr>
        <p:spPr>
          <a:xfrm>
            <a:off x="4577851" y="3726341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対年降水量比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3.1%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0D08656-3834-F23C-ED81-683F8A32F829}"/>
              </a:ext>
            </a:extLst>
          </p:cNvPr>
          <p:cNvSpPr txBox="1"/>
          <p:nvPr/>
        </p:nvSpPr>
        <p:spPr>
          <a:xfrm>
            <a:off x="6338917" y="3721388"/>
            <a:ext cx="1093482" cy="3285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対年降水量比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2.8%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30B7E347-473A-7AAC-223C-13A3C8F245EC}"/>
              </a:ext>
            </a:extLst>
          </p:cNvPr>
          <p:cNvSpPr txBox="1"/>
          <p:nvPr/>
        </p:nvSpPr>
        <p:spPr>
          <a:xfrm>
            <a:off x="2827795" y="2201482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年積算降水量の内数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2F3D8A09-99A1-28D0-098E-C1D23047F65F}"/>
              </a:ext>
            </a:extLst>
          </p:cNvPr>
          <p:cNvSpPr txBox="1"/>
          <p:nvPr/>
        </p:nvSpPr>
        <p:spPr>
          <a:xfrm>
            <a:off x="1919228" y="2227965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1mm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208782D9-CB74-1ED9-9A8B-2E0E8E1DD3D4}"/>
              </a:ext>
            </a:extLst>
          </p:cNvPr>
          <p:cNvSpPr txBox="1"/>
          <p:nvPr/>
        </p:nvSpPr>
        <p:spPr>
          <a:xfrm>
            <a:off x="3726437" y="2240348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endParaRPr kumimoji="1" lang="en-US" altLang="ja-JP" sz="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554DF98-58B7-9C87-09A3-CE56657D4117}"/>
              </a:ext>
            </a:extLst>
          </p:cNvPr>
          <p:cNvSpPr txBox="1"/>
          <p:nvPr/>
        </p:nvSpPr>
        <p:spPr>
          <a:xfrm>
            <a:off x="75436" y="2610221"/>
            <a:ext cx="400110" cy="15082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FF0000"/>
                </a:solidFill>
                <a:highlight>
                  <a:srgbClr val="00FFFF"/>
                </a:highlight>
              </a:rPr>
              <a:t>２度上昇実験</a:t>
            </a:r>
          </a:p>
        </p:txBody>
      </p:sp>
      <p:sp>
        <p:nvSpPr>
          <p:cNvPr id="110" name="矢印: 右 109">
            <a:extLst>
              <a:ext uri="{FF2B5EF4-FFF2-40B4-BE49-F238E27FC236}">
                <a16:creationId xmlns:a16="http://schemas.microsoft.com/office/drawing/2014/main" id="{A9DC0532-AFD6-BB2E-21BE-E85059326ACA}"/>
              </a:ext>
            </a:extLst>
          </p:cNvPr>
          <p:cNvSpPr/>
          <p:nvPr/>
        </p:nvSpPr>
        <p:spPr>
          <a:xfrm>
            <a:off x="3766572" y="3174180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矢印: 右 110">
            <a:extLst>
              <a:ext uri="{FF2B5EF4-FFF2-40B4-BE49-F238E27FC236}">
                <a16:creationId xmlns:a16="http://schemas.microsoft.com/office/drawing/2014/main" id="{EBC2F58B-EA35-0754-FBA5-A5A1B6754683}"/>
              </a:ext>
            </a:extLst>
          </p:cNvPr>
          <p:cNvSpPr/>
          <p:nvPr/>
        </p:nvSpPr>
        <p:spPr>
          <a:xfrm>
            <a:off x="2045197" y="3170032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矢印: 右 111">
            <a:extLst>
              <a:ext uri="{FF2B5EF4-FFF2-40B4-BE49-F238E27FC236}">
                <a16:creationId xmlns:a16="http://schemas.microsoft.com/office/drawing/2014/main" id="{5C1A1D68-A8CF-C376-6F4B-9578B832F873}"/>
              </a:ext>
            </a:extLst>
          </p:cNvPr>
          <p:cNvSpPr/>
          <p:nvPr/>
        </p:nvSpPr>
        <p:spPr>
          <a:xfrm>
            <a:off x="5456374" y="3175534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矢印: 右 112">
            <a:extLst>
              <a:ext uri="{FF2B5EF4-FFF2-40B4-BE49-F238E27FC236}">
                <a16:creationId xmlns:a16="http://schemas.microsoft.com/office/drawing/2014/main" id="{BA9F1980-9174-1DEC-11A0-7A65C0A7157C}"/>
              </a:ext>
            </a:extLst>
          </p:cNvPr>
          <p:cNvSpPr/>
          <p:nvPr/>
        </p:nvSpPr>
        <p:spPr>
          <a:xfrm>
            <a:off x="7153340" y="3172416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8" name="テキスト ボックス 54">
            <a:extLst>
              <a:ext uri="{FF2B5EF4-FFF2-40B4-BE49-F238E27FC236}">
                <a16:creationId xmlns:a16="http://schemas.microsoft.com/office/drawing/2014/main" id="{F0D4DD64-07E8-4B58-00FB-E6AD5FA000F8}"/>
              </a:ext>
            </a:extLst>
          </p:cNvPr>
          <p:cNvSpPr txBox="1"/>
          <p:nvPr/>
        </p:nvSpPr>
        <p:spPr>
          <a:xfrm>
            <a:off x="2239495" y="2519751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52.85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19" name="テキスト ボックス 54">
            <a:extLst>
              <a:ext uri="{FF2B5EF4-FFF2-40B4-BE49-F238E27FC236}">
                <a16:creationId xmlns:a16="http://schemas.microsoft.com/office/drawing/2014/main" id="{95D048DD-3854-940B-3E06-F9D53AE16C53}"/>
              </a:ext>
            </a:extLst>
          </p:cNvPr>
          <p:cNvSpPr txBox="1"/>
          <p:nvPr/>
        </p:nvSpPr>
        <p:spPr>
          <a:xfrm>
            <a:off x="3932151" y="2520077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49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.18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0" name="テキスト ボックス 54">
            <a:extLst>
              <a:ext uri="{FF2B5EF4-FFF2-40B4-BE49-F238E27FC236}">
                <a16:creationId xmlns:a16="http://schemas.microsoft.com/office/drawing/2014/main" id="{9A5FC71C-3CFA-943A-3E45-E1BA47FCA5DF}"/>
              </a:ext>
            </a:extLst>
          </p:cNvPr>
          <p:cNvSpPr txBox="1"/>
          <p:nvPr/>
        </p:nvSpPr>
        <p:spPr>
          <a:xfrm>
            <a:off x="5630507" y="2517653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44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.51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1" name="テキスト ボックス 54">
            <a:extLst>
              <a:ext uri="{FF2B5EF4-FFF2-40B4-BE49-F238E27FC236}">
                <a16:creationId xmlns:a16="http://schemas.microsoft.com/office/drawing/2014/main" id="{97FC4AC1-3F37-0EC5-749C-764E1C5CBABC}"/>
              </a:ext>
            </a:extLst>
          </p:cNvPr>
          <p:cNvSpPr txBox="1"/>
          <p:nvPr/>
        </p:nvSpPr>
        <p:spPr>
          <a:xfrm>
            <a:off x="7369570" y="2526229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0.93</a:t>
            </a:r>
            <a:r>
              <a:rPr lang="ja-JP" altLang="en-US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倍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CF95C61-926F-C641-4BCF-04B5F7D2B47A}"/>
              </a:ext>
            </a:extLst>
          </p:cNvPr>
          <p:cNvSpPr/>
          <p:nvPr/>
        </p:nvSpPr>
        <p:spPr>
          <a:xfrm>
            <a:off x="103906" y="4183122"/>
            <a:ext cx="9070704" cy="331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図　</a:t>
            </a:r>
            <a:r>
              <a:rPr kumimoji="1" lang="en-US" altLang="ja-JP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WBC-d4PDF5km(2022)</a:t>
            </a:r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を用いた全国の</a:t>
            </a:r>
            <a:r>
              <a:rPr kumimoji="1" lang="en-US" altLang="ja-JP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109</a:t>
            </a:r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kumimoji="1" lang="en-US" altLang="ja-JP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級水系における気候変動による水資源への影響評価（水収支・</a:t>
            </a:r>
            <a:r>
              <a:rPr kumimoji="1" lang="en-US" altLang="ja-JP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度上昇実験）</a:t>
            </a:r>
            <a:r>
              <a:rPr kumimoji="1" lang="en-US" altLang="ja-JP" sz="800" b="1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ECE0591-F448-F231-1C9A-EAAF80236009}"/>
              </a:ext>
            </a:extLst>
          </p:cNvPr>
          <p:cNvSpPr/>
          <p:nvPr/>
        </p:nvSpPr>
        <p:spPr>
          <a:xfrm>
            <a:off x="62638" y="2211313"/>
            <a:ext cx="8992611" cy="2059921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F67FD4F-E093-1FE8-8519-F7F9C8BE8B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794" y="4003601"/>
            <a:ext cx="1152000" cy="17776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FA57BC-FF42-BD2D-7929-02C8559F60AC}"/>
              </a:ext>
            </a:extLst>
          </p:cNvPr>
          <p:cNvSpPr txBox="1"/>
          <p:nvPr/>
        </p:nvSpPr>
        <p:spPr>
          <a:xfrm>
            <a:off x="9529335" y="2240348"/>
            <a:ext cx="2892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修正事項（</a:t>
            </a:r>
            <a:r>
              <a:rPr kumimoji="1" lang="en-US" altLang="ja-JP" sz="1000" dirty="0"/>
              <a:t>2026/6/23</a:t>
            </a:r>
            <a:r>
              <a:rPr kumimoji="1" lang="ja-JP" altLang="en-US" sz="1000" dirty="0"/>
              <a:t>）</a:t>
            </a:r>
            <a:endParaRPr kumimoji="1" lang="en-US" altLang="ja-JP" sz="1000" dirty="0"/>
          </a:p>
          <a:p>
            <a:r>
              <a:rPr kumimoji="1" lang="ja-JP" altLang="en-US" sz="1000" dirty="0"/>
              <a:t>年積算降水量の内数（うち日降水量が</a:t>
            </a:r>
            <a:r>
              <a:rPr kumimoji="1" lang="en-US" altLang="ja-JP" sz="1000" dirty="0"/>
              <a:t>50㎜</a:t>
            </a:r>
            <a:r>
              <a:rPr kumimoji="1" lang="ja-JP" altLang="en-US" sz="1000" dirty="0"/>
              <a:t>～）</a:t>
            </a:r>
            <a:endParaRPr kumimoji="1" lang="en-US" altLang="ja-JP" sz="1000" dirty="0"/>
          </a:p>
          <a:p>
            <a:br>
              <a:rPr kumimoji="1" lang="en-US" altLang="ja-JP" sz="1000" dirty="0"/>
            </a:br>
            <a:r>
              <a:rPr kumimoji="1" lang="ja-JP" altLang="en-US" sz="1000" dirty="0"/>
              <a:t>・対過去実験 </a:t>
            </a:r>
            <a:r>
              <a:rPr kumimoji="1" lang="en-US" altLang="ja-JP" sz="1000" dirty="0"/>
              <a:t>109</a:t>
            </a:r>
            <a:r>
              <a:rPr kumimoji="1" lang="ja-JP" altLang="en-US" sz="1000" dirty="0"/>
              <a:t>水系平均値</a:t>
            </a:r>
            <a:endParaRPr kumimoji="1" lang="en-US" altLang="ja-JP" sz="1000" dirty="0"/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修正前）</a:t>
            </a:r>
            <a:r>
              <a:rPr kumimoji="1" lang="en-US" altLang="ja-JP" sz="1000" dirty="0"/>
              <a:t>48.18</a:t>
            </a:r>
            <a:r>
              <a:rPr kumimoji="1" lang="ja-JP" altLang="en-US" sz="1000" dirty="0"/>
              <a:t>㎜</a:t>
            </a:r>
            <a:endParaRPr kumimoji="1" lang="en-US" altLang="ja-JP" sz="1000" dirty="0"/>
          </a:p>
          <a:p>
            <a:r>
              <a:rPr kumimoji="1" lang="ja-JP" altLang="en-US" sz="1000" dirty="0"/>
              <a:t>修正後）</a:t>
            </a:r>
            <a:r>
              <a:rPr kumimoji="1" lang="en-US" altLang="ja-JP" sz="1000" dirty="0"/>
              <a:t>49.18㎜</a:t>
            </a:r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・対年降水量比</a:t>
            </a:r>
            <a:endParaRPr kumimoji="1" lang="en-US" altLang="ja-JP" sz="1000" dirty="0"/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修正前）</a:t>
            </a:r>
            <a:r>
              <a:rPr kumimoji="1" lang="en-US" altLang="ja-JP" sz="1000" dirty="0"/>
              <a:t>3.0%</a:t>
            </a:r>
          </a:p>
          <a:p>
            <a:r>
              <a:rPr kumimoji="1" lang="ja-JP" altLang="en-US" sz="1000" dirty="0"/>
              <a:t>修正後）</a:t>
            </a:r>
            <a:r>
              <a:rPr kumimoji="1" lang="en-US" altLang="ja-JP" sz="1000" dirty="0"/>
              <a:t>3.1%</a:t>
            </a:r>
          </a:p>
        </p:txBody>
      </p:sp>
    </p:spTree>
    <p:extLst>
      <p:ext uri="{BB962C8B-B14F-4D97-AF65-F5344CB8AC3E}">
        <p14:creationId xmlns:p14="http://schemas.microsoft.com/office/powerpoint/2010/main" val="3227858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3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677D3C151166E4CA2D20F2D62FB8083" ma:contentTypeVersion="14" ma:contentTypeDescription="新しいドキュメントを作成します。" ma:contentTypeScope="" ma:versionID="3eab9b5cadcdd1bc978d9c3972b8a99c">
  <xsd:schema xmlns:xsd="http://www.w3.org/2001/XMLSchema" xmlns:xs="http://www.w3.org/2001/XMLSchema" xmlns:p="http://schemas.microsoft.com/office/2006/metadata/properties" xmlns:ns2="d44b7354-56c2-4c6f-a1c9-99cfe8ed7b50" xmlns:ns3="112e65ba-88cc-4383-8b2f-88cb75523f7a" targetNamespace="http://schemas.microsoft.com/office/2006/metadata/properties" ma:root="true" ma:fieldsID="db66a7c72bc71b9ceec171608c912b42" ns2:_="" ns3:_="">
    <xsd:import namespace="d44b7354-56c2-4c6f-a1c9-99cfe8ed7b50"/>
    <xsd:import namespace="112e65ba-88cc-4383-8b2f-88cb75523f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4b7354-56c2-4c6f-a1c9-99cfe8ed7b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画像タグ" ma:readOnly="false" ma:fieldId="{5cf76f15-5ced-4ddc-b409-7134ff3c332f}" ma:taxonomyMulti="true" ma:sspId="32dd98ac-7f38-441c-8624-e0daaf53fd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e65ba-88cc-4383-8b2f-88cb75523f7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6263855-33bf-4316-b4f4-8d3d606b36e8}" ma:internalName="TaxCatchAll" ma:showField="CatchAllData" ma:web="112e65ba-88cc-4383-8b2f-88cb75523f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4b7354-56c2-4c6f-a1c9-99cfe8ed7b50">
      <Terms xmlns="http://schemas.microsoft.com/office/infopath/2007/PartnerControls"/>
    </lcf76f155ced4ddcb4097134ff3c332f>
    <TaxCatchAll xmlns="112e65ba-88cc-4383-8b2f-88cb75523f7a" xsi:nil="true"/>
  </documentManagement>
</p:properties>
</file>

<file path=customXml/itemProps1.xml><?xml version="1.0" encoding="utf-8"?>
<ds:datastoreItem xmlns:ds="http://schemas.openxmlformats.org/officeDocument/2006/customXml" ds:itemID="{FFD1775E-1D33-459E-965B-33938E181134}"/>
</file>

<file path=customXml/itemProps2.xml><?xml version="1.0" encoding="utf-8"?>
<ds:datastoreItem xmlns:ds="http://schemas.openxmlformats.org/officeDocument/2006/customXml" ds:itemID="{C31D7FE6-2FC8-49D4-9162-DE65222BBA53}"/>
</file>

<file path=customXml/itemProps3.xml><?xml version="1.0" encoding="utf-8"?>
<ds:datastoreItem xmlns:ds="http://schemas.openxmlformats.org/officeDocument/2006/customXml" ds:itemID="{AE43BE9A-6590-426A-B886-A9B10AB1271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14736</TotalTime>
  <Words>606</Words>
  <Application>Microsoft Office PowerPoint</Application>
  <PresentationFormat>画面に合わせる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ＭＳ ゴシック</vt:lpstr>
      <vt:lpstr>游ゴシック</vt:lpstr>
      <vt:lpstr>Aptos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MEC 柴川</dc:creator>
  <cp:lastModifiedBy>西村 宗倫</cp:lastModifiedBy>
  <cp:revision>483</cp:revision>
  <cp:lastPrinted>2026-04-03T01:14:49Z</cp:lastPrinted>
  <dcterms:created xsi:type="dcterms:W3CDTF">2025-01-24T04:50:09Z</dcterms:created>
  <dcterms:modified xsi:type="dcterms:W3CDTF">2026-07-17T00:03:05Z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0x010100C677D3C151166E4CA2D20F2D62FB8083</vt:lpwstr>
  </property>
</Properties>
</file>