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777" r:id="rId2"/>
    <p:sldId id="778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0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1" autoAdjust="0"/>
    <p:restoredTop sz="82545" autoAdjust="0"/>
  </p:normalViewPr>
  <p:slideViewPr>
    <p:cSldViewPr snapToGrid="0">
      <p:cViewPr varScale="1">
        <p:scale>
          <a:sx n="99" d="100"/>
          <a:sy n="99" d="100"/>
        </p:scale>
        <p:origin x="22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18831" cy="495029"/>
          </a:xfrm>
          <a:prstGeom prst="rect">
            <a:avLst/>
          </a:prstGeom>
        </p:spPr>
        <p:txBody>
          <a:bodyPr vert="horz" lIns="90635" tIns="45317" rIns="90635" bIns="453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2"/>
            <a:ext cx="2918831" cy="495029"/>
          </a:xfrm>
          <a:prstGeom prst="rect">
            <a:avLst/>
          </a:prstGeom>
        </p:spPr>
        <p:txBody>
          <a:bodyPr vert="horz" lIns="90635" tIns="45317" rIns="90635" bIns="45317" rtlCol="0"/>
          <a:lstStyle>
            <a:lvl1pPr algn="r">
              <a:defRPr sz="1200"/>
            </a:lvl1pPr>
          </a:lstStyle>
          <a:p>
            <a:fld id="{063D112D-405A-4784-A8BE-B3ECCB13EA03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5" tIns="45317" rIns="90635" bIns="453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0"/>
          </a:xfrm>
          <a:prstGeom prst="rect">
            <a:avLst/>
          </a:prstGeom>
        </p:spPr>
        <p:txBody>
          <a:bodyPr vert="horz" lIns="90635" tIns="45317" rIns="90635" bIns="453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35" tIns="45317" rIns="90635" bIns="453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35" tIns="45317" rIns="90635" bIns="45317" rtlCol="0" anchor="b"/>
          <a:lstStyle>
            <a:lvl1pPr algn="r">
              <a:defRPr sz="1200"/>
            </a:lvl1pPr>
          </a:lstStyle>
          <a:p>
            <a:fld id="{FD3B478F-E83F-498C-95BA-C6C703FC23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500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（留意事項）</a:t>
            </a:r>
            <a:endParaRPr kumimoji="1" lang="en-US" altLang="ja-JP" dirty="0"/>
          </a:p>
          <a:p>
            <a:r>
              <a:rPr kumimoji="1" lang="ja-JP" altLang="en-US" dirty="0"/>
              <a:t>・この</a:t>
            </a:r>
            <a:r>
              <a:rPr kumimoji="1" lang="en-US" altLang="ja-JP" dirty="0"/>
              <a:t>PPT</a:t>
            </a:r>
            <a:r>
              <a:rPr kumimoji="1" lang="ja-JP" altLang="en-US" dirty="0"/>
              <a:t>は、気候変動の渇水への影響のマクロ的評価として、</a:t>
            </a:r>
            <a:r>
              <a:rPr kumimoji="1" lang="en-US" altLang="ja-JP" dirty="0"/>
              <a:t>109</a:t>
            </a:r>
            <a:r>
              <a:rPr kumimoji="1" lang="ja-JP" altLang="en-US" dirty="0"/>
              <a:t>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級水系の計算値を統計処理したもの。個々は精度に一部課題があり取扱いは注意。</a:t>
            </a:r>
          </a:p>
          <a:p>
            <a:r>
              <a:rPr kumimoji="1" lang="ja-JP" altLang="en-US" dirty="0"/>
              <a:t>・気候モデルは、全国版</a:t>
            </a:r>
            <a:r>
              <a:rPr kumimoji="1" lang="en-US" altLang="ja-JP" dirty="0"/>
              <a:t>d4PDF</a:t>
            </a:r>
            <a:r>
              <a:rPr kumimoji="1" lang="ja-JP" altLang="en-US" dirty="0"/>
              <a:t>ダウンスケーリングデータを国総研が</a:t>
            </a:r>
            <a:r>
              <a:rPr kumimoji="1" lang="en-US" altLang="ja-JP" dirty="0"/>
              <a:t>Dual-Window</a:t>
            </a:r>
            <a:r>
              <a:rPr kumimoji="1" lang="ja-JP" altLang="en-US" dirty="0"/>
              <a:t>法でバイアス補正した</a:t>
            </a:r>
            <a:r>
              <a:rPr kumimoji="1" lang="en-US" altLang="ja-JP" dirty="0"/>
              <a:t>WBC-d4PDF5km(2022)</a:t>
            </a:r>
            <a:r>
              <a:rPr kumimoji="1" lang="ja-JP" altLang="en-US" dirty="0"/>
              <a:t>を使用 。</a:t>
            </a:r>
          </a:p>
          <a:p>
            <a:r>
              <a:rPr kumimoji="1" lang="ja-JP" altLang="en-US" dirty="0"/>
              <a:t>・流出解析は、タンク型流出解析モデルを使用（</a:t>
            </a:r>
            <a:r>
              <a:rPr kumimoji="1" lang="en-US" altLang="ja-JP" dirty="0"/>
              <a:t>109</a:t>
            </a:r>
            <a:r>
              <a:rPr kumimoji="1" lang="ja-JP" altLang="en-US" dirty="0"/>
              <a:t>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級水系毎に構築。流量観測地点毎に分割。利水補給や取水、蒸発散、積雪・融雪を表現。）</a:t>
            </a:r>
          </a:p>
          <a:p>
            <a:r>
              <a:rPr kumimoji="1" lang="ja-JP" altLang="en-US" dirty="0"/>
              <a:t>・なお、気候モデルが</a:t>
            </a:r>
            <a:r>
              <a:rPr kumimoji="1" lang="en-US" altLang="ja-JP" dirty="0"/>
              <a:t>SI-CAT</a:t>
            </a:r>
            <a:r>
              <a:rPr kumimoji="1" lang="ja-JP" altLang="en-US" dirty="0"/>
              <a:t>での計算結果は、</a:t>
            </a:r>
            <a:r>
              <a:rPr kumimoji="1" lang="en-US" altLang="ja-JP" dirty="0"/>
              <a:t>SI-CAT</a:t>
            </a:r>
            <a:r>
              <a:rPr kumimoji="1" lang="ja-JP" altLang="en-US" dirty="0"/>
              <a:t>がカバーする本州以南の</a:t>
            </a:r>
            <a:r>
              <a:rPr kumimoji="1" lang="en-US" altLang="ja-JP" dirty="0"/>
              <a:t>96</a:t>
            </a:r>
            <a:r>
              <a:rPr kumimoji="1" lang="ja-JP" altLang="en-US" dirty="0"/>
              <a:t>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級水系の平均値で、小雨年で約</a:t>
            </a:r>
            <a:r>
              <a:rPr kumimoji="1" lang="en-US" altLang="ja-JP" dirty="0"/>
              <a:t>1.5</a:t>
            </a:r>
            <a:r>
              <a:rPr kumimoji="1" lang="ja-JP" altLang="en-US" dirty="0"/>
              <a:t>倍、渇水</a:t>
            </a:r>
            <a:r>
              <a:rPr kumimoji="1" lang="en-US" altLang="ja-JP" dirty="0"/>
              <a:t>2.2</a:t>
            </a:r>
            <a:r>
              <a:rPr kumimoji="1" lang="ja-JP" altLang="en-US" dirty="0"/>
              <a:t>倍。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3B478F-E83F-498C-95BA-C6C703FC23D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813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43F54-5C19-13F4-6E82-497B31039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1170BC-353E-A1FE-AB8C-9D33D118C2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4F8088-BD75-F384-A159-83EE647909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（留意事項）</a:t>
            </a:r>
            <a:endParaRPr kumimoji="1" lang="en-US" altLang="ja-JP" dirty="0"/>
          </a:p>
          <a:p>
            <a:r>
              <a:rPr kumimoji="1" lang="ja-JP" altLang="en-US" dirty="0"/>
              <a:t>・この</a:t>
            </a:r>
            <a:r>
              <a:rPr kumimoji="1" lang="en-US" altLang="ja-JP" dirty="0"/>
              <a:t>PPT</a:t>
            </a:r>
            <a:r>
              <a:rPr kumimoji="1" lang="ja-JP" altLang="en-US" dirty="0"/>
              <a:t>は、気候変動の渇水への影響のマクロ的評価として、</a:t>
            </a:r>
            <a:r>
              <a:rPr kumimoji="1" lang="en-US" altLang="ja-JP" dirty="0"/>
              <a:t>109</a:t>
            </a:r>
            <a:r>
              <a:rPr kumimoji="1" lang="ja-JP" altLang="en-US" dirty="0"/>
              <a:t>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級水系の計算値を統計処理したもの。個々は精度に一部課題があり取扱いは注意。</a:t>
            </a:r>
          </a:p>
          <a:p>
            <a:r>
              <a:rPr kumimoji="1" lang="ja-JP" altLang="en-US" dirty="0"/>
              <a:t>・気候モデルは、全国版</a:t>
            </a:r>
            <a:r>
              <a:rPr kumimoji="1" lang="en-US" altLang="ja-JP" dirty="0"/>
              <a:t>d4PDF</a:t>
            </a:r>
            <a:r>
              <a:rPr kumimoji="1" lang="ja-JP" altLang="en-US" dirty="0"/>
              <a:t>ダウンスケーリングデータを国総研が</a:t>
            </a:r>
            <a:r>
              <a:rPr kumimoji="1" lang="en-US" altLang="ja-JP" dirty="0"/>
              <a:t>Dual-Window</a:t>
            </a:r>
            <a:r>
              <a:rPr kumimoji="1" lang="ja-JP" altLang="en-US" dirty="0"/>
              <a:t>法でバイアス補正した</a:t>
            </a:r>
            <a:r>
              <a:rPr kumimoji="1" lang="en-US" altLang="ja-JP" dirty="0"/>
              <a:t>WBC-d4PDF5km(2022)</a:t>
            </a:r>
            <a:r>
              <a:rPr kumimoji="1" lang="ja-JP" altLang="en-US" dirty="0"/>
              <a:t>を使用 。</a:t>
            </a:r>
          </a:p>
          <a:p>
            <a:r>
              <a:rPr kumimoji="1" lang="ja-JP" altLang="en-US" dirty="0"/>
              <a:t>・流出解析は、タンク型流出解析モデルを使用（</a:t>
            </a:r>
            <a:r>
              <a:rPr kumimoji="1" lang="en-US" altLang="ja-JP" dirty="0"/>
              <a:t>109</a:t>
            </a:r>
            <a:r>
              <a:rPr kumimoji="1" lang="ja-JP" altLang="en-US" dirty="0"/>
              <a:t>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級水系毎に構築。流量観測地点毎に分割。利水補給や取水、蒸発散、積雪・融雪を表現。）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・なお、気候モデルが</a:t>
            </a:r>
            <a:r>
              <a:rPr kumimoji="1" lang="en-US" altLang="ja-JP" dirty="0"/>
              <a:t>SI-CAT</a:t>
            </a:r>
            <a:r>
              <a:rPr kumimoji="1" lang="ja-JP" altLang="en-US" dirty="0"/>
              <a:t>での計算結果は、</a:t>
            </a:r>
            <a:r>
              <a:rPr kumimoji="1" lang="en-US" altLang="ja-JP" dirty="0"/>
              <a:t>SI-CAT</a:t>
            </a:r>
            <a:r>
              <a:rPr kumimoji="1" lang="ja-JP" altLang="en-US" dirty="0"/>
              <a:t>がカバーする本州以南の</a:t>
            </a:r>
            <a:r>
              <a:rPr kumimoji="1" lang="en-US" altLang="ja-JP" dirty="0"/>
              <a:t>96</a:t>
            </a:r>
            <a:r>
              <a:rPr kumimoji="1" lang="ja-JP" altLang="en-US" dirty="0"/>
              <a:t>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級水系の平均値で、小雨年で約</a:t>
            </a:r>
            <a:r>
              <a:rPr kumimoji="1" lang="en-US" altLang="ja-JP" dirty="0"/>
              <a:t>1.9</a:t>
            </a:r>
            <a:r>
              <a:rPr kumimoji="1" lang="ja-JP" altLang="en-US" dirty="0"/>
              <a:t>倍、渇水</a:t>
            </a:r>
            <a:r>
              <a:rPr kumimoji="1" lang="en-US" altLang="ja-JP" dirty="0"/>
              <a:t>4.8</a:t>
            </a:r>
            <a:r>
              <a:rPr kumimoji="1" lang="ja-JP" altLang="en-US" dirty="0"/>
              <a:t>倍。</a:t>
            </a:r>
          </a:p>
          <a:p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3ED0AB-3F23-194B-278C-8529D78E9E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3B478F-E83F-498C-95BA-C6C703FC23D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29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7EF0D-4EA7-43BA-AAFE-43E5DF73872E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28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A15A-A3B7-4534-B0DF-E5D11138E636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94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D243-E1D9-4618-9C42-17275DF6B26A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88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9AAB-8C31-48A8-8457-FFDD79DA964D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25363"/>
            <a:ext cx="2057400" cy="365125"/>
          </a:xfrm>
        </p:spPr>
        <p:txBody>
          <a:bodyPr/>
          <a:lstStyle>
            <a:lvl1pPr>
              <a:defRPr sz="2400"/>
            </a:lvl1pPr>
          </a:lstStyle>
          <a:p>
            <a:fld id="{C3EA3408-B5FE-4325-AFF9-ACCCA0F9E5FF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647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CD9F-E831-4099-A149-4CE216D19B3B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56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A52B-0DA5-45DE-808F-9DD6886363F4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06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5C8-BBE5-4790-BA2C-BEFFD6DF8C80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28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3DF1-5374-421C-8186-32E39D1EAD0B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20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F362-7174-47E9-B988-616057F8BD00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16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537B7-E672-4325-9E73-961D893B403B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10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CBA56-B5FD-4050-8771-053367F18171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9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A984F1-9B3C-4C5C-BE4A-930535A4E2FC}" type="datetime1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EA3408-B5FE-4325-AFF9-ACCCA0F9E5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761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0BE2BA0-068F-3B3F-39DE-BDF4A8A9380D}"/>
              </a:ext>
            </a:extLst>
          </p:cNvPr>
          <p:cNvSpPr/>
          <p:nvPr/>
        </p:nvSpPr>
        <p:spPr>
          <a:xfrm>
            <a:off x="73296" y="67512"/>
            <a:ext cx="8997407" cy="3695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気候変動による</a:t>
            </a:r>
            <a:r>
              <a:rPr kumimoji="1" lang="ja-JP" altLang="en-US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降水</a:t>
            </a:r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kumimoji="1" lang="ja-JP" altLang="en-US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渇水</a:t>
            </a:r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への影響</a:t>
            </a:r>
            <a:r>
              <a:rPr kumimoji="1" lang="en-US" altLang="ja-JP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℃上昇</a:t>
            </a:r>
            <a:r>
              <a:rPr kumimoji="1" lang="en-US" altLang="ja-JP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2467A1C-EE71-8654-8B09-F9B1756C9B81}"/>
              </a:ext>
            </a:extLst>
          </p:cNvPr>
          <p:cNvSpPr/>
          <p:nvPr/>
        </p:nvSpPr>
        <p:spPr>
          <a:xfrm>
            <a:off x="103465" y="559409"/>
            <a:ext cx="8937067" cy="584775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○ 産業革命以降、地球の平均気温が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２℃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上昇した場合の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　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少雨年</a:t>
            </a:r>
            <a:r>
              <a:rPr kumimoji="0" lang="ja-JP" altLang="en-US" sz="1600" b="1" i="0" u="none" strike="noStrike" kern="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※１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の発生頻度は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約１</a:t>
            </a:r>
            <a:r>
              <a:rPr kumimoji="0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.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３倍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、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渇水</a:t>
            </a:r>
            <a:r>
              <a:rPr kumimoji="0" lang="ja-JP" altLang="en-US" sz="1600" b="1" i="0" u="none" strike="noStrike" kern="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※２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の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発生頻度は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約２</a:t>
            </a:r>
            <a:r>
              <a:rPr kumimoji="0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.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１倍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と試算されている。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29350D3-98DA-199A-3211-7DDC7D618781}"/>
              </a:ext>
            </a:extLst>
          </p:cNvPr>
          <p:cNvSpPr txBox="1"/>
          <p:nvPr/>
        </p:nvSpPr>
        <p:spPr>
          <a:xfrm>
            <a:off x="7086600" y="1266547"/>
            <a:ext cx="2068195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※１　非超過確率１/１０の降水量</a:t>
            </a:r>
            <a:endParaRPr kumimoji="1" lang="en-US" altLang="ja-JP" sz="1061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0" marR="0" lvl="0" indent="0" algn="l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※２　非超過確率１/１０の渇水流量</a:t>
            </a:r>
            <a:endParaRPr kumimoji="1" lang="ja-JP" altLang="en-US" sz="1000" b="0" i="0" u="none" strike="sng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33CA550-CC19-B711-4580-8DD71788E7CE}"/>
              </a:ext>
            </a:extLst>
          </p:cNvPr>
          <p:cNvSpPr/>
          <p:nvPr/>
        </p:nvSpPr>
        <p:spPr>
          <a:xfrm>
            <a:off x="0" y="6526821"/>
            <a:ext cx="9302591" cy="331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tx1"/>
                </a:solidFill>
                <a:highlight>
                  <a:srgbClr val="00FFFF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出典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：文部科学省気候変動予測先端研究プログラムのもと地球シミュレータを用いて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d4PDF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を全国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5km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メッシュで力学的ダウンスケールしたデータに対し，国土技術政策総合研究所が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Dual-Window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法でバイアス補正したデータを用いた．</a:t>
            </a:r>
            <a:endParaRPr kumimoji="1" lang="en-US" altLang="ja-JP" sz="600" b="1" dirty="0">
              <a:solidFill>
                <a:schemeClr val="tx1"/>
              </a:solidFill>
              <a:highlight>
                <a:srgbClr val="00FFFF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：西村宗倫，高田望，坂本光司，嶋谷祐馬，柴川大雅，因幡直希，仲江川敏之，池淵周一，竹下哲也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 WBC-d4PDF5km(2022)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を用いた気候変動による渇水への影響のマクロ的評価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 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土木学会論文集（地球環境），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Vol.81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No.27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25-27035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2025.</a:t>
            </a:r>
          </a:p>
          <a:p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を元に一部改変している。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</p:txBody>
      </p:sp>
      <p:pic>
        <p:nvPicPr>
          <p:cNvPr id="5" name="図 4" descr="マップ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43679E2-5F5D-D6E7-AF01-39B2D3781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749" y="1666800"/>
            <a:ext cx="3960000" cy="4246349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D08572B-82C4-EDBC-D93C-9B430A23939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3952" t="1853" r="1319" b="2067"/>
          <a:stretch>
            <a:fillRect/>
          </a:stretch>
        </p:blipFill>
        <p:spPr>
          <a:xfrm>
            <a:off x="586703" y="1666657"/>
            <a:ext cx="3960000" cy="4246349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86D0A24-2741-0F7E-B93E-1B75CEA760A3}"/>
              </a:ext>
            </a:extLst>
          </p:cNvPr>
          <p:cNvSpPr txBox="1"/>
          <p:nvPr/>
        </p:nvSpPr>
        <p:spPr>
          <a:xfrm>
            <a:off x="480685" y="1826215"/>
            <a:ext cx="1961068" cy="338554"/>
          </a:xfrm>
          <a:prstGeom prst="rect">
            <a:avLst/>
          </a:prstGeom>
          <a:solidFill>
            <a:srgbClr val="DAEDEF">
              <a:lumMod val="20000"/>
              <a:lumOff val="80000"/>
            </a:srgbClr>
          </a:solidFill>
          <a:ln w="19050">
            <a:solidFill>
              <a:srgbClr val="000000"/>
            </a:solidFill>
          </a:ln>
        </p:spPr>
        <p:txBody>
          <a:bodyPr vert="horz" wrap="square" rtlCol="0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ＭＳ Ｐゴシック"/>
                <a:cs typeface="+mn-cs"/>
              </a:rPr>
              <a:t>少雨年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の発生頻度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5FE05F3-7504-34C2-FBA0-56F2B3D58E37}"/>
              </a:ext>
            </a:extLst>
          </p:cNvPr>
          <p:cNvSpPr txBox="1"/>
          <p:nvPr/>
        </p:nvSpPr>
        <p:spPr>
          <a:xfrm>
            <a:off x="5268948" y="1826215"/>
            <a:ext cx="1817652" cy="338554"/>
          </a:xfrm>
          <a:prstGeom prst="rect">
            <a:avLst/>
          </a:prstGeom>
          <a:solidFill>
            <a:srgbClr val="DAEDEF">
              <a:lumMod val="20000"/>
              <a:lumOff val="80000"/>
            </a:srgbClr>
          </a:solidFill>
          <a:ln w="19050">
            <a:solidFill>
              <a:srgbClr val="000000"/>
            </a:solidFill>
          </a:ln>
        </p:spPr>
        <p:txBody>
          <a:bodyPr vert="horz" wrap="square" lIns="91440" tIns="45720" rIns="91440" bIns="45720" rtlCol="0" anchor="t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ＭＳ Ｐゴシック"/>
                <a:cs typeface="+mn-cs"/>
              </a:rPr>
              <a:t>渇水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の発生頻度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F631E0C-4BCE-C203-2B4F-6353B0E6F53F}"/>
              </a:ext>
            </a:extLst>
          </p:cNvPr>
          <p:cNvSpPr txBox="1"/>
          <p:nvPr/>
        </p:nvSpPr>
        <p:spPr>
          <a:xfrm>
            <a:off x="1418102" y="5238968"/>
            <a:ext cx="2774958" cy="461665"/>
          </a:xfrm>
          <a:prstGeom prst="rect">
            <a:avLst/>
          </a:prstGeom>
          <a:noFill/>
          <a:ln w="6350">
            <a:solidFill>
              <a:srgbClr val="00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１倍を超過した水系は</a:t>
            </a:r>
            <a:endParaRPr kumimoji="0" lang="en-US" altLang="ja-JP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109</a:t>
            </a:r>
            <a:r>
              <a:rPr kumimoji="0" lang="ja-JP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水系中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86</a:t>
            </a:r>
            <a:r>
              <a:rPr kumimoji="0" lang="ja-JP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(</a:t>
            </a: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約</a:t>
            </a:r>
            <a:r>
              <a:rPr lang="en-US" altLang="ja-JP" sz="12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79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%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)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D47E0B0-5661-F724-61E8-C07934BF3BB4}"/>
              </a:ext>
            </a:extLst>
          </p:cNvPr>
          <p:cNvSpPr txBox="1"/>
          <p:nvPr/>
        </p:nvSpPr>
        <p:spPr>
          <a:xfrm>
            <a:off x="5961527" y="5238825"/>
            <a:ext cx="2774958" cy="461665"/>
          </a:xfrm>
          <a:prstGeom prst="rect">
            <a:avLst/>
          </a:prstGeom>
          <a:noFill/>
          <a:ln w="6350">
            <a:solidFill>
              <a:srgbClr val="00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１倍を超過した水系は</a:t>
            </a:r>
            <a:endParaRPr kumimoji="0" lang="en-US" altLang="ja-JP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109</a:t>
            </a:r>
            <a:r>
              <a:rPr kumimoji="0" lang="ja-JP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水系中</a:t>
            </a:r>
            <a:r>
              <a:rPr lang="en-US" altLang="ja-JP" sz="12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99</a:t>
            </a:r>
            <a:r>
              <a:rPr kumimoji="0" lang="ja-JP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(</a:t>
            </a: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約</a:t>
            </a:r>
            <a:r>
              <a:rPr lang="en-US" altLang="ja-JP" sz="12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91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%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)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3A2AAC9-FF64-3864-B10A-332CDC8DFC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485" y="5812316"/>
            <a:ext cx="2880000" cy="23796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0E1863D8-E0C9-499C-4FB2-85D49271AC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219" y="5812316"/>
            <a:ext cx="2880000" cy="23796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7ADA853-7345-B21D-368E-DBCFFE5EB59F}"/>
              </a:ext>
            </a:extLst>
          </p:cNvPr>
          <p:cNvSpPr/>
          <p:nvPr/>
        </p:nvSpPr>
        <p:spPr>
          <a:xfrm>
            <a:off x="814852" y="2716128"/>
            <a:ext cx="224643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109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水系の平均で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約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1.3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倍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41117B-11E1-4752-8645-C84C5CB9C494}"/>
              </a:ext>
            </a:extLst>
          </p:cNvPr>
          <p:cNvSpPr/>
          <p:nvPr/>
        </p:nvSpPr>
        <p:spPr>
          <a:xfrm>
            <a:off x="5375629" y="2738628"/>
            <a:ext cx="181765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109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水系の平均で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約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2.1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倍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9299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FC936-192F-4D79-3FE5-80D7F7B9D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87DF348-EDFD-CF7D-58EC-3C6925F28F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806" t="1968" r="1600" b="1952"/>
          <a:stretch>
            <a:fillRect/>
          </a:stretch>
        </p:blipFill>
        <p:spPr>
          <a:xfrm>
            <a:off x="586703" y="1666657"/>
            <a:ext cx="3960000" cy="4246350"/>
          </a:xfrm>
          <a:prstGeom prst="rect">
            <a:avLst/>
          </a:prstGeom>
        </p:spPr>
      </p:pic>
      <p:pic>
        <p:nvPicPr>
          <p:cNvPr id="9" name="図 8" descr="マップ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6CFE876-6806-A765-04F0-215BD6E25D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800" y="1666800"/>
            <a:ext cx="3960000" cy="4246349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2B5EEBA-FF78-4338-6E86-F4828D826604}"/>
              </a:ext>
            </a:extLst>
          </p:cNvPr>
          <p:cNvSpPr/>
          <p:nvPr/>
        </p:nvSpPr>
        <p:spPr>
          <a:xfrm>
            <a:off x="103465" y="559409"/>
            <a:ext cx="8937067" cy="584775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○ 産業革命以降、地球の平均気温が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４℃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上昇した場合の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　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少雨年</a:t>
            </a:r>
            <a:r>
              <a:rPr kumimoji="0" lang="ja-JP" altLang="en-US" sz="1600" b="1" i="0" u="none" strike="noStrike" kern="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※１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の発生頻度は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約</a:t>
            </a:r>
            <a:r>
              <a:rPr lang="ja-JP" altLang="en-US" sz="1600" b="1" kern="0" dirty="0">
                <a:solidFill>
                  <a:srgbClr val="FF0000"/>
                </a:solidFill>
                <a:highlight>
                  <a:srgbClr val="FFFF00"/>
                </a:highlight>
                <a:latin typeface="ＭＳ Ｐゴシック"/>
                <a:ea typeface="ＭＳ Ｐゴシック"/>
              </a:rPr>
              <a:t>１</a:t>
            </a:r>
            <a:r>
              <a:rPr kumimoji="0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.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６倍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、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渇水</a:t>
            </a:r>
            <a:r>
              <a:rPr kumimoji="0" lang="ja-JP" altLang="en-US" sz="1600" b="1" i="0" u="none" strike="noStrike" kern="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※２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の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発生頻度は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約</a:t>
            </a:r>
            <a:r>
              <a:rPr lang="ja-JP" altLang="en-US" sz="1600" b="1" kern="0" dirty="0">
                <a:solidFill>
                  <a:srgbClr val="FF0000"/>
                </a:solidFill>
                <a:highlight>
                  <a:srgbClr val="FFFF00"/>
                </a:highlight>
                <a:latin typeface="ＭＳ Ｐゴシック"/>
                <a:ea typeface="ＭＳ Ｐゴシック"/>
              </a:rPr>
              <a:t>３</a:t>
            </a:r>
            <a:r>
              <a:rPr kumimoji="0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.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/>
                <a:ea typeface="ＭＳ Ｐゴシック"/>
                <a:cs typeface="+mn-cs"/>
              </a:rPr>
              <a:t>８倍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と試算されている。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6F69D2E-EA5B-291E-7EAF-14177D1BCF62}"/>
              </a:ext>
            </a:extLst>
          </p:cNvPr>
          <p:cNvSpPr txBox="1"/>
          <p:nvPr/>
        </p:nvSpPr>
        <p:spPr>
          <a:xfrm>
            <a:off x="7086600" y="1266547"/>
            <a:ext cx="2068195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※１　非超過確率１/１０の降水量</a:t>
            </a:r>
            <a:endParaRPr kumimoji="1" lang="en-US" altLang="ja-JP" sz="1061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0" marR="0" lvl="0" indent="0" algn="l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※２　非超過確率１/１０の渇水流量</a:t>
            </a:r>
            <a:endParaRPr kumimoji="1" lang="ja-JP" altLang="en-US" sz="1000" b="0" i="0" u="none" strike="sng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909E0A4-2759-C34A-7DCA-C81A11CE161E}"/>
              </a:ext>
            </a:extLst>
          </p:cNvPr>
          <p:cNvSpPr/>
          <p:nvPr/>
        </p:nvSpPr>
        <p:spPr>
          <a:xfrm>
            <a:off x="0" y="6526821"/>
            <a:ext cx="9302591" cy="3311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tx1"/>
                </a:solidFill>
                <a:highlight>
                  <a:srgbClr val="00FFFF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出典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：文部科学省気候変動予測先端研究プログラムのもと地球シミュレータを用いて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d4PDF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を全国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5km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メッシュで力学的ダウンスケールしたデータに対し，国土技術政策総合研究所が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Dual-Window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法でバイアス補正したデータを用いた．</a:t>
            </a:r>
            <a:endParaRPr kumimoji="1" lang="en-US" altLang="ja-JP" sz="600" b="1" dirty="0">
              <a:solidFill>
                <a:schemeClr val="tx1"/>
              </a:solidFill>
              <a:highlight>
                <a:srgbClr val="00FFFF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：西村宗倫，高田望，坂本光司，嶋谷祐馬，柴川大雅，因幡直希，仲江川敏之，池淵周一，竹下哲也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 WBC-d4PDF5km(2022)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を用いた気候変動による渇水への影響のマクロ的評価</a:t>
            </a:r>
            <a:r>
              <a:rPr kumimoji="1" lang="en-US" altLang="ja-JP" sz="6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 </a:t>
            </a:r>
            <a:r>
              <a:rPr kumimoji="1" lang="ja-JP" altLang="en-US" sz="6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土木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学会論文集（地球環境），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Vol.81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No.27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25-27035</a:t>
            </a:r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，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2025.</a:t>
            </a:r>
          </a:p>
          <a:p>
            <a:r>
              <a:rPr kumimoji="1" lang="ja-JP" altLang="en-US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を元に一部改変している。</a:t>
            </a:r>
            <a:r>
              <a:rPr kumimoji="1" lang="en-US" altLang="ja-JP" sz="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A7CC613-0B85-C8D0-34FD-449664B7AA8E}"/>
              </a:ext>
            </a:extLst>
          </p:cNvPr>
          <p:cNvSpPr txBox="1"/>
          <p:nvPr/>
        </p:nvSpPr>
        <p:spPr>
          <a:xfrm>
            <a:off x="480685" y="1826215"/>
            <a:ext cx="1961068" cy="338554"/>
          </a:xfrm>
          <a:prstGeom prst="rect">
            <a:avLst/>
          </a:prstGeom>
          <a:solidFill>
            <a:srgbClr val="DAEDEF">
              <a:lumMod val="20000"/>
              <a:lumOff val="80000"/>
            </a:srgbClr>
          </a:solidFill>
          <a:ln w="19050">
            <a:solidFill>
              <a:srgbClr val="000000"/>
            </a:solidFill>
          </a:ln>
        </p:spPr>
        <p:txBody>
          <a:bodyPr vert="horz" wrap="square" rtlCol="0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ＭＳ Ｐゴシック"/>
                <a:cs typeface="+mn-cs"/>
              </a:rPr>
              <a:t>少雨年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の発生頻度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7F930A2-3452-1E9A-63DE-78455F7C1CB9}"/>
              </a:ext>
            </a:extLst>
          </p:cNvPr>
          <p:cNvSpPr txBox="1"/>
          <p:nvPr/>
        </p:nvSpPr>
        <p:spPr>
          <a:xfrm>
            <a:off x="5268948" y="1826215"/>
            <a:ext cx="1817652" cy="338554"/>
          </a:xfrm>
          <a:prstGeom prst="rect">
            <a:avLst/>
          </a:prstGeom>
          <a:solidFill>
            <a:srgbClr val="DAEDEF">
              <a:lumMod val="20000"/>
              <a:lumOff val="80000"/>
            </a:srgbClr>
          </a:solidFill>
          <a:ln w="19050">
            <a:solidFill>
              <a:srgbClr val="000000"/>
            </a:solidFill>
          </a:ln>
        </p:spPr>
        <p:txBody>
          <a:bodyPr vert="horz" wrap="square" lIns="91440" tIns="45720" rIns="91440" bIns="45720" rtlCol="0" anchor="t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ＭＳ Ｐゴシック"/>
                <a:cs typeface="+mn-cs"/>
              </a:rPr>
              <a:t>渇水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の発生頻度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28D4D3B-B800-4897-2A55-9271880D429E}"/>
              </a:ext>
            </a:extLst>
          </p:cNvPr>
          <p:cNvSpPr txBox="1"/>
          <p:nvPr/>
        </p:nvSpPr>
        <p:spPr>
          <a:xfrm>
            <a:off x="1418102" y="5238968"/>
            <a:ext cx="2774958" cy="461665"/>
          </a:xfrm>
          <a:prstGeom prst="rect">
            <a:avLst/>
          </a:prstGeom>
          <a:noFill/>
          <a:ln w="6350">
            <a:solidFill>
              <a:srgbClr val="00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１倍を超過した水系は</a:t>
            </a:r>
            <a:endParaRPr kumimoji="0" lang="en-US" altLang="ja-JP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109</a:t>
            </a:r>
            <a:r>
              <a:rPr kumimoji="0" lang="ja-JP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水系中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84</a:t>
            </a:r>
            <a:r>
              <a:rPr kumimoji="0" lang="ja-JP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(</a:t>
            </a: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約</a:t>
            </a:r>
            <a:r>
              <a:rPr lang="en-US" altLang="ja-JP" sz="12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77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%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)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FB87B8-53FE-5C67-4CA9-7841A7132AF1}"/>
              </a:ext>
            </a:extLst>
          </p:cNvPr>
          <p:cNvSpPr txBox="1"/>
          <p:nvPr/>
        </p:nvSpPr>
        <p:spPr>
          <a:xfrm>
            <a:off x="5961527" y="5238825"/>
            <a:ext cx="2774958" cy="461665"/>
          </a:xfrm>
          <a:prstGeom prst="rect">
            <a:avLst/>
          </a:prstGeom>
          <a:noFill/>
          <a:ln w="6350">
            <a:solidFill>
              <a:srgbClr val="00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１倍を超過した水系は</a:t>
            </a:r>
            <a:endParaRPr kumimoji="0" lang="en-US" altLang="ja-JP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109</a:t>
            </a:r>
            <a:r>
              <a:rPr kumimoji="0" lang="ja-JP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水系中</a:t>
            </a:r>
            <a:r>
              <a:rPr lang="en-US" altLang="ja-JP" sz="1200" b="1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101</a:t>
            </a:r>
            <a:r>
              <a:rPr kumimoji="0" lang="ja-JP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(</a:t>
            </a: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約</a:t>
            </a:r>
            <a:r>
              <a:rPr lang="en-US" altLang="ja-JP" sz="12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93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%</a:t>
            </a: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)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CD918063-3E83-0618-81D8-C6E60D94FF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485" y="5812316"/>
            <a:ext cx="2880000" cy="23796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467E6BB6-19AA-9777-2325-4A66FDB6FA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219" y="5812316"/>
            <a:ext cx="2880000" cy="23796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D19D429-4EC9-61EC-A163-C34ECCE0C85E}"/>
              </a:ext>
            </a:extLst>
          </p:cNvPr>
          <p:cNvSpPr/>
          <p:nvPr/>
        </p:nvSpPr>
        <p:spPr>
          <a:xfrm>
            <a:off x="814852" y="2716128"/>
            <a:ext cx="224643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109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水系の平均で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約</a:t>
            </a:r>
            <a:r>
              <a:rPr kumimoji="1" lang="en-US" altLang="ja-JP" sz="2000" b="1" dirty="0">
                <a:solidFill>
                  <a:srgbClr val="FF0000"/>
                </a:solidFill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.</a:t>
            </a:r>
            <a:r>
              <a:rPr kumimoji="1" lang="en-US" altLang="ja-JP" sz="2000" b="1" dirty="0">
                <a:solidFill>
                  <a:srgbClr val="FF0000"/>
                </a:solidFill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倍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FD644CA-93AA-9F80-48D1-1441AA3B9B0B}"/>
              </a:ext>
            </a:extLst>
          </p:cNvPr>
          <p:cNvSpPr/>
          <p:nvPr/>
        </p:nvSpPr>
        <p:spPr>
          <a:xfrm>
            <a:off x="5375629" y="2738628"/>
            <a:ext cx="181765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109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水系の平均で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5387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約</a:t>
            </a:r>
            <a:r>
              <a:rPr kumimoji="1" lang="en-US" altLang="ja-JP" sz="2000" b="1" dirty="0">
                <a:solidFill>
                  <a:srgbClr val="FF0000"/>
                </a:solidFill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.</a:t>
            </a:r>
            <a:r>
              <a:rPr kumimoji="1" lang="en-US" altLang="ja-JP" sz="2000" b="1" dirty="0">
                <a:solidFill>
                  <a:srgbClr val="FF0000"/>
                </a:solidFill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倍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1C12684-CC04-12CB-5040-D84C0CEC0821}"/>
              </a:ext>
            </a:extLst>
          </p:cNvPr>
          <p:cNvSpPr/>
          <p:nvPr/>
        </p:nvSpPr>
        <p:spPr>
          <a:xfrm>
            <a:off x="73296" y="67512"/>
            <a:ext cx="8997407" cy="3695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気候変動による</a:t>
            </a:r>
            <a:r>
              <a:rPr kumimoji="1" lang="ja-JP" altLang="en-US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降水</a:t>
            </a:r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kumimoji="1" lang="ja-JP" altLang="en-US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渇水</a:t>
            </a:r>
            <a:r>
              <a:rPr kumimoji="1"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への影響</a:t>
            </a:r>
            <a:r>
              <a:rPr kumimoji="1" lang="en-US" altLang="ja-JP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４℃上昇</a:t>
            </a:r>
            <a:r>
              <a:rPr kumimoji="1" lang="en-US" altLang="ja-JP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1830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3">
      <a:majorFont>
        <a:latin typeface="游ゴシック"/>
        <a:ea typeface="游ゴシック"/>
        <a:cs typeface=""/>
      </a:majorFont>
      <a:minorFont>
        <a:latin typeface="游ゴシック"/>
        <a:ea typeface="游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677D3C151166E4CA2D20F2D62FB8083" ma:contentTypeVersion="14" ma:contentTypeDescription="新しいドキュメントを作成します。" ma:contentTypeScope="" ma:versionID="50d405bdcdeed3fc9f2d3d99d5bc22a6">
  <xsd:schema xmlns:xsd="http://www.w3.org/2001/XMLSchema" xmlns:xs="http://www.w3.org/2001/XMLSchema" xmlns:p="http://schemas.microsoft.com/office/2006/metadata/properties" xmlns:ns2="d44b7354-56c2-4c6f-a1c9-99cfe8ed7b50" xmlns:ns3="112e65ba-88cc-4383-8b2f-88cb75523f7a" targetNamespace="http://schemas.microsoft.com/office/2006/metadata/properties" ma:root="true" ma:fieldsID="cc965229014ef988eaeec79052cec90b" ns2:_="" ns3:_="">
    <xsd:import namespace="d44b7354-56c2-4c6f-a1c9-99cfe8ed7b50"/>
    <xsd:import namespace="112e65ba-88cc-4383-8b2f-88cb75523f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4b7354-56c2-4c6f-a1c9-99cfe8ed7b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32dd98ac-7f38-441c-8624-e0daaf53fd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e65ba-88cc-4383-8b2f-88cb75523f7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6263855-33bf-4316-b4f4-8d3d606b36e8}" ma:internalName="TaxCatchAll" ma:showField="CatchAllData" ma:web="112e65ba-88cc-4383-8b2f-88cb75523f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44b7354-56c2-4c6f-a1c9-99cfe8ed7b50">
      <Terms xmlns="http://schemas.microsoft.com/office/infopath/2007/PartnerControls"/>
    </lcf76f155ced4ddcb4097134ff3c332f>
    <TaxCatchAll xmlns="112e65ba-88cc-4383-8b2f-88cb75523f7a" xsi:nil="true"/>
  </documentManagement>
</p:properties>
</file>

<file path=customXml/itemProps1.xml><?xml version="1.0" encoding="utf-8"?>
<ds:datastoreItem xmlns:ds="http://schemas.openxmlformats.org/officeDocument/2006/customXml" ds:itemID="{DF307AD7-8F1F-4FF7-AEAF-2E0A59A3141B}"/>
</file>

<file path=customXml/itemProps2.xml><?xml version="1.0" encoding="utf-8"?>
<ds:datastoreItem xmlns:ds="http://schemas.openxmlformats.org/officeDocument/2006/customXml" ds:itemID="{F3507BC8-2890-42EA-A333-14A39A2160F0}"/>
</file>

<file path=customXml/itemProps3.xml><?xml version="1.0" encoding="utf-8"?>
<ds:datastoreItem xmlns:ds="http://schemas.openxmlformats.org/officeDocument/2006/customXml" ds:itemID="{53E11C9F-2CFB-4B99-8D23-7A6C7DD9E6B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9513</TotalTime>
  <Words>818</Words>
  <Application>Microsoft Office PowerPoint</Application>
  <PresentationFormat>画面に合わせる (4:3)</PresentationFormat>
  <Paragraphs>48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ＭＳ Ｐゴシック</vt:lpstr>
      <vt:lpstr>游ゴシック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MEC 柴川</dc:creator>
  <cp:lastModifiedBy>西村 宗倫</cp:lastModifiedBy>
  <cp:revision>411</cp:revision>
  <cp:lastPrinted>2025-10-17T00:28:41Z</cp:lastPrinted>
  <dcterms:created xsi:type="dcterms:W3CDTF">2025-01-24T04:50:09Z</dcterms:created>
  <dcterms:modified xsi:type="dcterms:W3CDTF">2025-10-21T22:56:57Z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0x010100C677D3C151166E4CA2D20F2D62FB8083</vt:lpwstr>
  </property>
</Properties>
</file>